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19.xml" ContentType="application/vnd.openxmlformats-officedocument.themeOverride+xml"/>
  <Override PartName="/ppt/notesSlides/notesSlide21.xml" ContentType="application/vnd.openxmlformats-officedocument.presentationml.notesSlide+xml"/>
  <Override PartName="/ppt/theme/themeOverride20.xml" ContentType="application/vnd.openxmlformats-officedocument.themeOverr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7"/>
  </p:notesMasterIdLst>
  <p:handoutMasterIdLst>
    <p:handoutMasterId r:id="rId28"/>
  </p:handoutMasterIdLst>
  <p:sldIdLst>
    <p:sldId id="290" r:id="rId5"/>
    <p:sldId id="258" r:id="rId6"/>
    <p:sldId id="259" r:id="rId7"/>
    <p:sldId id="260" r:id="rId8"/>
    <p:sldId id="289" r:id="rId9"/>
    <p:sldId id="285" r:id="rId10"/>
    <p:sldId id="295" r:id="rId11"/>
    <p:sldId id="263" r:id="rId12"/>
    <p:sldId id="265" r:id="rId13"/>
    <p:sldId id="271" r:id="rId14"/>
    <p:sldId id="267" r:id="rId15"/>
    <p:sldId id="293" r:id="rId16"/>
    <p:sldId id="269" r:id="rId17"/>
    <p:sldId id="266" r:id="rId18"/>
    <p:sldId id="274" r:id="rId19"/>
    <p:sldId id="275" r:id="rId20"/>
    <p:sldId id="276" r:id="rId21"/>
    <p:sldId id="294" r:id="rId22"/>
    <p:sldId id="281" r:id="rId23"/>
    <p:sldId id="273" r:id="rId24"/>
    <p:sldId id="282" r:id="rId25"/>
    <p:sldId id="286"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33"/>
    <a:srgbClr val="0096D6"/>
    <a:srgbClr val="006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6" autoAdjust="0"/>
    <p:restoredTop sz="63636" autoAdjust="0"/>
  </p:normalViewPr>
  <p:slideViewPr>
    <p:cSldViewPr>
      <p:cViewPr varScale="1">
        <p:scale>
          <a:sx n="61" d="100"/>
          <a:sy n="61" d="100"/>
        </p:scale>
        <p:origin x="1182" y="42"/>
      </p:cViewPr>
      <p:guideLst>
        <p:guide orient="horz" pos="1620"/>
        <p:guide pos="2880"/>
      </p:guideLst>
    </p:cSldViewPr>
  </p:slideViewPr>
  <p:notesTextViewPr>
    <p:cViewPr>
      <p:scale>
        <a:sx n="1" d="1"/>
        <a:sy n="1" d="1"/>
      </p:scale>
      <p:origin x="0" y="0"/>
    </p:cViewPr>
  </p:notesTextViewPr>
  <p:sorterViewPr>
    <p:cViewPr>
      <p:scale>
        <a:sx n="100" d="100"/>
        <a:sy n="100" d="100"/>
      </p:scale>
      <p:origin x="0" y="1068"/>
    </p:cViewPr>
  </p:sorterViewPr>
  <p:notesViewPr>
    <p:cSldViewPr>
      <p:cViewPr varScale="1">
        <p:scale>
          <a:sx n="86" d="100"/>
          <a:sy n="86" d="100"/>
        </p:scale>
        <p:origin x="378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9AD57D-31F5-4E03-AECF-2D834E9D3DBB}" type="datetimeFigureOut">
              <a:rPr lang="en-US" smtClean="0"/>
              <a:t>6/26/2021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C0F842-9AF0-4FF2-8A19-C9409B9098F5}" type="slidenum">
              <a:rPr lang="en-US" smtClean="0"/>
              <a:t>‹#›</a:t>
            </a:fld>
            <a:endParaRPr lang="en-US"/>
          </a:p>
        </p:txBody>
      </p:sp>
    </p:spTree>
    <p:extLst>
      <p:ext uri="{BB962C8B-B14F-4D97-AF65-F5344CB8AC3E}">
        <p14:creationId xmlns:p14="http://schemas.microsoft.com/office/powerpoint/2010/main" val="297554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E8B346-60A0-4B99-B8F0-743DE6538757}" type="datetimeFigureOut">
              <a:rPr lang="en-US" smtClean="0"/>
              <a:t>6/26/2021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19B734-D9E1-4412-A2B0-DD2CD60F1E68}" type="slidenum">
              <a:rPr lang="en-US" smtClean="0"/>
              <a:t>‹#›</a:t>
            </a:fld>
            <a:endParaRPr lang="en-US"/>
          </a:p>
        </p:txBody>
      </p:sp>
    </p:spTree>
    <p:extLst>
      <p:ext uri="{BB962C8B-B14F-4D97-AF65-F5344CB8AC3E}">
        <p14:creationId xmlns:p14="http://schemas.microsoft.com/office/powerpoint/2010/main" val="81790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everyone! Thanks for attending this [Summit chapter/chapter] educational event.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those of you who aren’t currently members of Modern Woodmen of America, we’re glad you’re here. Educational programs are just one of the many ways Modern Woodmen gives back to the community. Please see me after this program if you’d like to learn more.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[Today’s/Tonight’s] topic is fraternal benefits. We’ll cover many of the benefits and discount programs available exclusively to Modern Woodmen members.</a:t>
            </a:r>
          </a:p>
        </p:txBody>
      </p:sp>
      <p:sp>
        <p:nvSpPr>
          <p:cNvPr id="4" name="Slide Number Placeholder 3"/>
          <p:cNvSpPr>
            <a:spLocks noGrp="1"/>
          </p:cNvSpPr>
          <p:nvPr>
            <p:ph type="sldNum" sz="quarter" idx="10"/>
          </p:nvPr>
        </p:nvSpPr>
        <p:spPr/>
        <p:txBody>
          <a:bodyPr/>
          <a:lstStyle/>
          <a:p>
            <a:fld id="{5519B734-D9E1-4412-A2B0-DD2CD60F1E68}" type="slidenum">
              <a:rPr lang="en-US" smtClean="0"/>
              <a:t>1</a:t>
            </a:fld>
            <a:endParaRPr lang="en-US"/>
          </a:p>
        </p:txBody>
      </p:sp>
    </p:spTree>
    <p:extLst>
      <p:ext uri="{BB962C8B-B14F-4D97-AF65-F5344CB8AC3E}">
        <p14:creationId xmlns:p14="http://schemas.microsoft.com/office/powerpoint/2010/main" val="130455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Life Line Screening</a:t>
            </a:r>
            <a:r>
              <a:rPr lang="en-US" baseline="30000" dirty="0">
                <a:latin typeface="Arial" pitchFamily="34" charset="0"/>
                <a:cs typeface="Arial" pitchFamily="34" charset="0"/>
              </a:rPr>
              <a:t>®</a:t>
            </a:r>
            <a:r>
              <a:rPr lang="en-US" dirty="0">
                <a:latin typeface="Arial" pitchFamily="34" charset="0"/>
                <a:cs typeface="Arial" pitchFamily="34" charset="0"/>
              </a:rPr>
              <a:t> helps people become aware of unrecognized cardiovascular problems, osteoporosis, diabetes and much more.</a:t>
            </a:r>
          </a:p>
          <a:p>
            <a:pPr marL="174708" indent="-174708">
              <a:buFont typeface="Arial" pitchFamily="34" charset="0"/>
              <a:buChar char="•"/>
            </a:pPr>
            <a:endParaRPr lang="en-US" dirty="0">
              <a:latin typeface="Arial" pitchFamily="34" charset="0"/>
              <a:cs typeface="Arial" pitchFamily="34" charset="0"/>
            </a:endParaRPr>
          </a:p>
          <a:p>
            <a:r>
              <a:rPr lang="en-US" dirty="0">
                <a:latin typeface="Arial" pitchFamily="34" charset="0"/>
                <a:cs typeface="Arial" pitchFamily="34" charset="0"/>
              </a:rPr>
              <a:t>When a Life Line Screening</a:t>
            </a:r>
            <a:r>
              <a:rPr lang="en-US" baseline="30000" dirty="0">
                <a:latin typeface="Arial" pitchFamily="34" charset="0"/>
                <a:cs typeface="Arial" pitchFamily="34" charset="0"/>
              </a:rPr>
              <a:t>®</a:t>
            </a:r>
            <a:r>
              <a:rPr lang="en-US" dirty="0">
                <a:latin typeface="Arial" pitchFamily="34" charset="0"/>
                <a:cs typeface="Arial" pitchFamily="34" charset="0"/>
              </a:rPr>
              <a:t> is scheduled in their community, Modern Woodmen members ages 50-80 can participate at a reduced cost of $129. Letters sent to members contain complete instructions for participation.</a:t>
            </a:r>
          </a:p>
          <a:p>
            <a:pPr marL="174708" indent="-174708">
              <a:buFont typeface="Arial" pitchFamily="34" charset="0"/>
              <a:buChar char="•"/>
            </a:pPr>
            <a:endParaRPr lang="en-US" dirty="0">
              <a:latin typeface="Arial" pitchFamily="34" charset="0"/>
              <a:cs typeface="Arial" pitchFamily="34" charset="0"/>
            </a:endParaRPr>
          </a:p>
          <a:p>
            <a:r>
              <a:rPr lang="en-US" dirty="0">
                <a:latin typeface="Arial" pitchFamily="34" charset="0"/>
                <a:cs typeface="Arial" pitchFamily="34" charset="0"/>
              </a:rPr>
              <a:t>The screenings are performed by highly trained health care professionals using advanced ultrasound equipment. Results are reviewed by board-certified physicians to ensure the highest standards. </a:t>
            </a:r>
          </a:p>
          <a:p>
            <a:pPr marL="174708" indent="-174708">
              <a:buFont typeface="Arial" pitchFamily="34" charset="0"/>
              <a:buChar cha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10</a:t>
            </a:fld>
            <a:endParaRPr lang="en-US"/>
          </a:p>
        </p:txBody>
      </p:sp>
    </p:spTree>
    <p:extLst>
      <p:ext uri="{BB962C8B-B14F-4D97-AF65-F5344CB8AC3E}">
        <p14:creationId xmlns:p14="http://schemas.microsoft.com/office/powerpoint/2010/main" val="216078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Modern Woodmen awards $450,000 each year in a scholarship competition for member students. Make An Impact® Scholarships help with the rising cost of higher education, while recognizing our young members’ hard work and volunteer service.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year, 198 graduating seniors win up to $10,000 for college. An independent panel of judges select 33 winners from each of six geographic regions.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the competition is open exclusively to Modern Woodmen member students, the odds of winning are greater than many national award programs.</a:t>
            </a: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11</a:t>
            </a:fld>
            <a:endParaRPr lang="en-US"/>
          </a:p>
        </p:txBody>
      </p:sp>
    </p:spTree>
    <p:extLst>
      <p:ext uri="{BB962C8B-B14F-4D97-AF65-F5344CB8AC3E}">
        <p14:creationId xmlns:p14="http://schemas.microsoft.com/office/powerpoint/2010/main" val="232538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a fraternal financial services organization, Modern Woodmen emphasizes </a:t>
            </a:r>
            <a:r>
              <a:rPr lang="en-US" sz="1200" i="1" kern="1200" dirty="0">
                <a:solidFill>
                  <a:schemeClr val="tx1"/>
                </a:solidFill>
                <a:effectLst/>
                <a:latin typeface="+mn-lt"/>
                <a:ea typeface="+mn-ea"/>
                <a:cs typeface="+mn-cs"/>
              </a:rPr>
              <a:t>fraternalism, </a:t>
            </a:r>
            <a:r>
              <a:rPr lang="en-US" sz="1200" kern="1200" dirty="0">
                <a:solidFill>
                  <a:schemeClr val="tx1"/>
                </a:solidFill>
                <a:effectLst/>
                <a:latin typeface="+mn-lt"/>
                <a:ea typeface="+mn-ea"/>
                <a:cs typeface="+mn-cs"/>
              </a:rPr>
              <a:t>or giving back to others. That’s why volunteer service is such an important factor in this scholarship competition. All applicants must have completed at least 40 hours of volunteer service in the past two years.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Two scholarship tracks are available to eligible member students.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track 1, winners are chosen based on </a:t>
            </a:r>
            <a:r>
              <a:rPr lang="en-US" sz="1200" b="1" kern="1200" dirty="0">
                <a:solidFill>
                  <a:schemeClr val="tx1"/>
                </a:solidFill>
                <a:effectLst/>
                <a:latin typeface="+mn-lt"/>
                <a:ea typeface="+mn-ea"/>
                <a:cs typeface="+mn-cs"/>
              </a:rPr>
              <a:t>volunteer experience and academic achievement</a:t>
            </a:r>
            <a:r>
              <a:rPr lang="en-US" sz="1200" kern="1200" dirty="0">
                <a:solidFill>
                  <a:schemeClr val="tx1"/>
                </a:solidFill>
                <a:effectLst/>
                <a:latin typeface="+mn-lt"/>
                <a:ea typeface="+mn-ea"/>
                <a:cs typeface="+mn-cs"/>
              </a:rPr>
              <a:t>. Applicants must have a GPA of 3.5 or better. Forty-eight winners receive onetime scholarships of $10,000, $7,500, $5,000 or $2,500.</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track 2, Modern Woodmen awards $1,000 scholarships to 150 well-rounded students who are making a difference in their communities through </a:t>
            </a:r>
            <a:r>
              <a:rPr lang="en-US" sz="1200" b="1" kern="1200" dirty="0">
                <a:solidFill>
                  <a:schemeClr val="tx1"/>
                </a:solidFill>
                <a:effectLst/>
                <a:latin typeface="+mn-lt"/>
                <a:ea typeface="+mn-ea"/>
                <a:cs typeface="+mn-cs"/>
              </a:rPr>
              <a:t>volunteering</a:t>
            </a:r>
            <a:r>
              <a:rPr lang="en-US" sz="1200" kern="1200" dirty="0">
                <a:solidFill>
                  <a:schemeClr val="tx1"/>
                </a:solidFill>
                <a:effectLst/>
                <a:latin typeface="+mn-lt"/>
                <a:ea typeface="+mn-ea"/>
                <a:cs typeface="+mn-cs"/>
              </a:rPr>
              <a:t>. Track 2 applicants must have a GPA of 2.5 or better.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be eligible for the Make An Impact® Scholarships competition, students must have their own Modern Woodmen </a:t>
            </a:r>
            <a:r>
              <a:rPr lang="en-US" sz="1200" i="1" kern="1200" dirty="0">
                <a:solidFill>
                  <a:schemeClr val="tx1"/>
                </a:solidFill>
                <a:effectLst/>
                <a:latin typeface="+mn-lt"/>
                <a:ea typeface="+mn-ea"/>
                <a:cs typeface="+mn-cs"/>
              </a:rPr>
              <a:t>life insurance </a:t>
            </a:r>
            <a:r>
              <a:rPr lang="en-US" sz="1200" kern="1200" dirty="0">
                <a:solidFill>
                  <a:schemeClr val="tx1"/>
                </a:solidFill>
                <a:effectLst/>
                <a:latin typeface="+mn-lt"/>
                <a:ea typeface="+mn-ea"/>
                <a:cs typeface="+mn-cs"/>
              </a:rPr>
              <a:t>certificates at least two years prior to Jan. 1 of their graduating year of high school. (Students who are social members or who only own annuities cannot qualify for a Modern Woodmen scholarship.)</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find complete details about Make An Impact® Scholarships – including a link to the online application – when you log in to your online member account at member.modernwoodmen.org. </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12</a:t>
            </a:fld>
            <a:endParaRPr lang="en-US"/>
          </a:p>
        </p:txBody>
      </p:sp>
    </p:spTree>
    <p:extLst>
      <p:ext uri="{BB962C8B-B14F-4D97-AF65-F5344CB8AC3E}">
        <p14:creationId xmlns:p14="http://schemas.microsoft.com/office/powerpoint/2010/main" val="232538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Through Modern Woodmen’s National Parks Pass benefit, members can receive a $5 reimbursement of fees associated with: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America the Beautiful Parks and Federal Recreational Lands Lifetime Senior Pass (which costs $80).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 the Annual Senior Pass (which costs $20).</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pass is available to U.S. citizens or permanent residents age 62 or older. Use the pass at more than 2,000 federal recreational sites, including national parks, national wildlife refuges and many national forest lands.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senior pass admits the pass owner and additional adults traveling with him or her. It may also offer a discount on other fees, such as camping.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you receive your pass, simply print and complete the reimbursement form found under “Fraternal Benefits” after you log in to member.modernwoodmen.org. Return the form to Modern Woodmen’s home office, along with a copy of your park pass purchase receipt. One reimbursement per household.  </a:t>
            </a:r>
          </a:p>
        </p:txBody>
      </p:sp>
      <p:sp>
        <p:nvSpPr>
          <p:cNvPr id="4" name="Slide Number Placeholder 3"/>
          <p:cNvSpPr>
            <a:spLocks noGrp="1"/>
          </p:cNvSpPr>
          <p:nvPr>
            <p:ph type="sldNum" sz="quarter" idx="10"/>
          </p:nvPr>
        </p:nvSpPr>
        <p:spPr/>
        <p:txBody>
          <a:bodyPr/>
          <a:lstStyle/>
          <a:p>
            <a:fld id="{5519B734-D9E1-4412-A2B0-DD2CD60F1E68}" type="slidenum">
              <a:rPr lang="en-US" smtClean="0"/>
              <a:t>13</a:t>
            </a:fld>
            <a:endParaRPr lang="en-US"/>
          </a:p>
        </p:txBody>
      </p:sp>
    </p:spTree>
    <p:extLst>
      <p:ext uri="{BB962C8B-B14F-4D97-AF65-F5344CB8AC3E}">
        <p14:creationId xmlns:p14="http://schemas.microsoft.com/office/powerpoint/2010/main" val="4239164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Newborn Benefit helps ensure members can obtain permanent life insurance coverage for their newborns … regardless of their current health. It also ensures they can obtain additional coverage later … regardless of their </a:t>
            </a:r>
            <a:r>
              <a:rPr lang="en-US" sz="1200" i="1" kern="1200" dirty="0">
                <a:solidFill>
                  <a:schemeClr val="tx1"/>
                </a:solidFill>
                <a:effectLst/>
                <a:latin typeface="+mn-lt"/>
                <a:ea typeface="+mn-ea"/>
                <a:cs typeface="+mn-cs"/>
              </a:rPr>
              <a:t>future</a:t>
            </a:r>
            <a:r>
              <a:rPr lang="en-US" sz="1200" kern="1200" dirty="0">
                <a:solidFill>
                  <a:schemeClr val="tx1"/>
                </a:solidFill>
                <a:effectLst/>
                <a:latin typeface="+mn-lt"/>
                <a:ea typeface="+mn-ea"/>
                <a:cs typeface="+mn-cs"/>
              </a:rPr>
              <a:t>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Parents of infants born in poor health can apply for $5,000 of permanent life insurance for their child. The coverage is issued at standard rates – regardless of health – and becomes effective no later than the newborn’s 181st day of life.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 life insurance is kept in force, an additional $5,000 of coverage is offered at age 16 and $10,000 at age 21 – again at standard rates and regardless of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case of tragedy before the newborn’s 181st day of life, the benefit provides $5,000 to help with medical or funeral costs. The payment is provided to the parent or parents who are beneficial members of Modern Woodmen at the time of the child’s death.</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14</a:t>
            </a:fld>
            <a:endParaRPr lang="en-US"/>
          </a:p>
        </p:txBody>
      </p:sp>
    </p:spTree>
    <p:extLst>
      <p:ext uri="{BB962C8B-B14F-4D97-AF65-F5344CB8AC3E}">
        <p14:creationId xmlns:p14="http://schemas.microsoft.com/office/powerpoint/2010/main" val="112804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qualify for the Newborn Benefit, one of the parents must have been a member of Modern Woodmen with a life insurance contract in force for six months immediately preceding the birth of the child.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certificates must be in good standing at the time of the new child’s birth.</a:t>
            </a:r>
          </a:p>
        </p:txBody>
      </p:sp>
      <p:sp>
        <p:nvSpPr>
          <p:cNvPr id="4" name="Slide Number Placeholder 3"/>
          <p:cNvSpPr>
            <a:spLocks noGrp="1"/>
          </p:cNvSpPr>
          <p:nvPr>
            <p:ph type="sldNum" sz="quarter" idx="10"/>
          </p:nvPr>
        </p:nvSpPr>
        <p:spPr/>
        <p:txBody>
          <a:bodyPr/>
          <a:lstStyle/>
          <a:p>
            <a:fld id="{5519B734-D9E1-4412-A2B0-DD2CD60F1E68}" type="slidenum">
              <a:rPr lang="en-US" smtClean="0"/>
              <a:t>15</a:t>
            </a:fld>
            <a:endParaRPr lang="en-US"/>
          </a:p>
        </p:txBody>
      </p:sp>
    </p:spTree>
    <p:extLst>
      <p:ext uri="{BB962C8B-B14F-4D97-AF65-F5344CB8AC3E}">
        <p14:creationId xmlns:p14="http://schemas.microsoft.com/office/powerpoint/2010/main" val="3051201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one wants to think about leaving their kids without parents, but it happens. And Modern Woodmen will help financially support them if it does.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child is orphaned, and one of the parents was a beneficial member of Modern Woodmen, the Orphan Benefit can help provide financial support for his or her care and education. The child’s guardian receives monthly support payments of $200-$300, depending on the child’s 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Benefit payments begin one month after approval by Modern Woodmen. They continue until the orphan becomes self-supporting, marries, reaches age 19, or enrolls in college under the benefit’s education grant.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the orphan is accepted by an accredited college, university or vocational institution, Modern Woodmen pays up to $4,000 each school year for four years, as long as the student maintains acceptable grades.</a:t>
            </a:r>
          </a:p>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16</a:t>
            </a:fld>
            <a:endParaRPr lang="en-US"/>
          </a:p>
        </p:txBody>
      </p:sp>
    </p:spTree>
    <p:extLst>
      <p:ext uri="{BB962C8B-B14F-4D97-AF65-F5344CB8AC3E}">
        <p14:creationId xmlns:p14="http://schemas.microsoft.com/office/powerpoint/2010/main" val="40462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be eligible for the Orphan Benefit, the last surviving legal parent must have been a Modern Woodmen member with a life insurance contract in force for six months prior to his or her death. </a:t>
            </a:r>
          </a:p>
          <a:p>
            <a:pPr lvl="0"/>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17</a:t>
            </a:fld>
            <a:endParaRPr lang="en-US"/>
          </a:p>
        </p:txBody>
      </p:sp>
    </p:spTree>
    <p:extLst>
      <p:ext uri="{BB962C8B-B14F-4D97-AF65-F5344CB8AC3E}">
        <p14:creationId xmlns:p14="http://schemas.microsoft.com/office/powerpoint/2010/main" val="330763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Switching gears completely, we have Modern Woodmen’s </a:t>
            </a:r>
            <a:r>
              <a:rPr lang="en-US" sz="1200" kern="1200" dirty="0" err="1">
                <a:solidFill>
                  <a:schemeClr val="tx1"/>
                </a:solidFill>
                <a:effectLst/>
                <a:latin typeface="+mn-lt"/>
                <a:ea typeface="+mn-ea"/>
                <a:cs typeface="+mn-cs"/>
              </a:rPr>
              <a:t>PerkSpot</a:t>
            </a:r>
            <a:r>
              <a:rPr lang="en-US" sz="1200" kern="1200" dirty="0">
                <a:solidFill>
                  <a:schemeClr val="tx1"/>
                </a:solidFill>
                <a:effectLst/>
                <a:latin typeface="+mn-lt"/>
                <a:ea typeface="+mn-ea"/>
                <a:cs typeface="+mn-cs"/>
              </a:rPr>
              <a:t> benefit.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Available via desktop, tablet or smartphone, </a:t>
            </a:r>
            <a:r>
              <a:rPr lang="en-US" sz="1200" kern="1200" dirty="0" err="1">
                <a:solidFill>
                  <a:schemeClr val="tx1"/>
                </a:solidFill>
                <a:effectLst/>
                <a:latin typeface="+mn-lt"/>
                <a:ea typeface="+mn-ea"/>
                <a:cs typeface="+mn-cs"/>
              </a:rPr>
              <a:t>PerkSpot</a:t>
            </a:r>
            <a:r>
              <a:rPr lang="en-US" sz="1200" kern="1200" dirty="0">
                <a:solidFill>
                  <a:schemeClr val="tx1"/>
                </a:solidFill>
                <a:effectLst/>
                <a:latin typeface="+mn-lt"/>
                <a:ea typeface="+mn-ea"/>
                <a:cs typeface="+mn-cs"/>
              </a:rPr>
              <a:t> is an exclusive discount hub for some of our members’ favorite national and local merchants. Members can save on thousands of products, services and experiences – from electronics, apparel and food to pet supplies, entertainment, travel and more.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Members can view discounts by category, brand or preferences and use the local map tool to discover discounts near them.</a:t>
            </a:r>
          </a:p>
        </p:txBody>
      </p:sp>
      <p:sp>
        <p:nvSpPr>
          <p:cNvPr id="4" name="Slide Number Placeholder 3"/>
          <p:cNvSpPr>
            <a:spLocks noGrp="1"/>
          </p:cNvSpPr>
          <p:nvPr>
            <p:ph type="sldNum" sz="quarter" idx="10"/>
          </p:nvPr>
        </p:nvSpPr>
        <p:spPr/>
        <p:txBody>
          <a:bodyPr/>
          <a:lstStyle/>
          <a:p>
            <a:fld id="{5519B734-D9E1-4412-A2B0-DD2CD60F1E68}" type="slidenum">
              <a:rPr lang="en-US" smtClean="0"/>
              <a:t>18</a:t>
            </a:fld>
            <a:endParaRPr lang="en-US"/>
          </a:p>
        </p:txBody>
      </p:sp>
    </p:spTree>
    <p:extLst>
      <p:ext uri="{BB962C8B-B14F-4D97-AF65-F5344CB8AC3E}">
        <p14:creationId xmlns:p14="http://schemas.microsoft.com/office/powerpoint/2010/main" val="429087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Modern Woodmen members and their families can access prescription and other health care savings through the </a:t>
            </a:r>
            <a:r>
              <a:rPr lang="en-US" sz="1200" kern="1200" dirty="0" err="1">
                <a:solidFill>
                  <a:schemeClr val="tx1"/>
                </a:solidFill>
                <a:effectLst/>
                <a:latin typeface="+mn-lt"/>
                <a:ea typeface="+mn-ea"/>
                <a:cs typeface="+mn-cs"/>
              </a:rPr>
              <a:t>ScriptSave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WellRx</a:t>
            </a:r>
            <a:r>
              <a:rPr lang="en-US" sz="1200" kern="1200" dirty="0">
                <a:solidFill>
                  <a:schemeClr val="tx1"/>
                </a:solidFill>
                <a:effectLst/>
                <a:latin typeface="+mn-lt"/>
                <a:ea typeface="+mn-ea"/>
                <a:cs typeface="+mn-cs"/>
              </a:rPr>
              <a:t> Premier benefit. Those who enroll receive a </a:t>
            </a:r>
            <a:r>
              <a:rPr lang="en-US" sz="1200" kern="1200" dirty="0" err="1">
                <a:solidFill>
                  <a:schemeClr val="tx1"/>
                </a:solidFill>
                <a:effectLst/>
                <a:latin typeface="+mn-lt"/>
                <a:ea typeface="+mn-ea"/>
                <a:cs typeface="+mn-cs"/>
              </a:rPr>
              <a:t>ScriptSave</a:t>
            </a:r>
            <a:r>
              <a:rPr lang="en-US" sz="1200" kern="1200" dirty="0">
                <a:solidFill>
                  <a:schemeClr val="tx1"/>
                </a:solidFill>
                <a:effectLst/>
                <a:latin typeface="+mn-lt"/>
                <a:ea typeface="+mn-ea"/>
                <a:cs typeface="+mn-cs"/>
              </a:rPr>
              <a:t> prescription savings card, honored by more than 62,000 pharmacies across the country.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member benefit is not health insurance, but it can be helpful for those who have no prescription drug coverage or who have a plan that has a deductible, a maximum limit or doesn’t cover certain medicines.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addition to medications, members can receive discounts on vision care, hearing care, diabetic supplies, lab testing and more.</a:t>
            </a:r>
          </a:p>
        </p:txBody>
      </p:sp>
      <p:sp>
        <p:nvSpPr>
          <p:cNvPr id="4" name="Slide Number Placeholder 3"/>
          <p:cNvSpPr>
            <a:spLocks noGrp="1"/>
          </p:cNvSpPr>
          <p:nvPr>
            <p:ph type="sldNum" sz="quarter" idx="10"/>
          </p:nvPr>
        </p:nvSpPr>
        <p:spPr/>
        <p:txBody>
          <a:bodyPr/>
          <a:lstStyle/>
          <a:p>
            <a:fld id="{5519B734-D9E1-4412-A2B0-DD2CD60F1E68}" type="slidenum">
              <a:rPr lang="en-US" smtClean="0"/>
              <a:t>19</a:t>
            </a:fld>
            <a:endParaRPr lang="en-US"/>
          </a:p>
        </p:txBody>
      </p:sp>
    </p:spTree>
    <p:extLst>
      <p:ext uri="{BB962C8B-B14F-4D97-AF65-F5344CB8AC3E}">
        <p14:creationId xmlns:p14="http://schemas.microsoft.com/office/powerpoint/2010/main" val="140100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Let’s start at the beginning. </a:t>
            </a:r>
          </a:p>
          <a:p>
            <a:endParaRPr lang="en-US" dirty="0">
              <a:latin typeface="Arial" pitchFamily="34" charset="0"/>
              <a:cs typeface="Arial" pitchFamily="34" charset="0"/>
            </a:endParaRPr>
          </a:p>
          <a:p>
            <a:r>
              <a:rPr lang="en-US" dirty="0">
                <a:latin typeface="Arial" pitchFamily="34" charset="0"/>
                <a:cs typeface="Arial" pitchFamily="34" charset="0"/>
              </a:rPr>
              <a:t>Modern Woodmen’s very first fraternal benefit included treatment at its tuberculosis sanatorium. (In case you’re wondering, a </a:t>
            </a:r>
            <a:r>
              <a:rPr lang="en-US" i="1" dirty="0">
                <a:latin typeface="Arial" pitchFamily="34" charset="0"/>
                <a:cs typeface="Arial" pitchFamily="34" charset="0"/>
              </a:rPr>
              <a:t>sanatorium </a:t>
            </a:r>
            <a:r>
              <a:rPr lang="en-US" dirty="0">
                <a:latin typeface="Arial" pitchFamily="34" charset="0"/>
                <a:cs typeface="Arial" pitchFamily="34" charset="0"/>
              </a:rPr>
              <a:t>is a hospital that treats chronic diseases like tuberculosis.)</a:t>
            </a:r>
          </a:p>
          <a:p>
            <a:endParaRPr lang="en-US" dirty="0">
              <a:latin typeface="Arial" pitchFamily="34" charset="0"/>
              <a:cs typeface="Arial" pitchFamily="34" charset="0"/>
            </a:endParaRPr>
          </a:p>
          <a:p>
            <a:r>
              <a:rPr lang="en-US" dirty="0">
                <a:latin typeface="Arial" pitchFamily="34" charset="0"/>
                <a:cs typeface="Arial" pitchFamily="34" charset="0"/>
              </a:rPr>
              <a:t>In the 18</a:t>
            </a:r>
            <a:r>
              <a:rPr lang="en-US" baseline="30000" dirty="0">
                <a:latin typeface="Arial" pitchFamily="34" charset="0"/>
                <a:cs typeface="Arial" pitchFamily="34" charset="0"/>
              </a:rPr>
              <a:t>th </a:t>
            </a:r>
            <a:r>
              <a:rPr lang="en-US" dirty="0">
                <a:latin typeface="Arial" pitchFamily="34" charset="0"/>
                <a:cs typeface="Arial" pitchFamily="34" charset="0"/>
              </a:rPr>
              <a:t>and 19</a:t>
            </a:r>
            <a:r>
              <a:rPr lang="en-US" baseline="30000" dirty="0">
                <a:latin typeface="Arial" pitchFamily="34" charset="0"/>
                <a:cs typeface="Arial" pitchFamily="34" charset="0"/>
              </a:rPr>
              <a:t>th</a:t>
            </a:r>
            <a:r>
              <a:rPr lang="en-US" dirty="0">
                <a:latin typeface="Arial" pitchFamily="34" charset="0"/>
                <a:cs typeface="Arial" pitchFamily="34" charset="0"/>
              </a:rPr>
              <a:t> centuries, tuberculosis was a near-epidemic in the Western world. In fact, at the turn of the 20</a:t>
            </a:r>
            <a:r>
              <a:rPr lang="en-US" baseline="30000" dirty="0">
                <a:latin typeface="Arial" pitchFamily="34" charset="0"/>
                <a:cs typeface="Arial" pitchFamily="34" charset="0"/>
              </a:rPr>
              <a:t>th</a:t>
            </a:r>
            <a:r>
              <a:rPr lang="en-US" dirty="0">
                <a:latin typeface="Arial" pitchFamily="34" charset="0"/>
                <a:cs typeface="Arial" pitchFamily="34" charset="0"/>
              </a:rPr>
              <a:t> century, tuberculosis – also known as the “white plague” or consumption – was the leading cause of death for Modern Woodmen members. In response, Modern Woodmen opened a tuberculosis sanatorium in Woodmen, Colorado – just north of Colorado Springs – on Jan. 1, 1909. Any beneficial member with tuberculosis could receive treatment at the sanatorium free of charge. </a:t>
            </a:r>
          </a:p>
          <a:p>
            <a:endParaRPr lang="en-US" dirty="0">
              <a:latin typeface="Arial" pitchFamily="34" charset="0"/>
              <a:cs typeface="Arial" pitchFamily="34" charset="0"/>
            </a:endParaRPr>
          </a:p>
          <a:p>
            <a:r>
              <a:rPr lang="en-US" dirty="0">
                <a:latin typeface="Arial" pitchFamily="34" charset="0"/>
                <a:cs typeface="Arial" pitchFamily="34" charset="0"/>
              </a:rPr>
              <a:t>The treatment included rest, wholesome food, pure air, exercise and health education. This resulted in a 75% recovery rate among the 12,000 patients who eventually sought treatment at the sanatorium.</a:t>
            </a:r>
          </a:p>
          <a:p>
            <a:endParaRPr lang="en-US" dirty="0">
              <a:latin typeface="Arial" pitchFamily="34" charset="0"/>
              <a:cs typeface="Arial" pitchFamily="34" charset="0"/>
            </a:endParaRPr>
          </a:p>
          <a:p>
            <a:r>
              <a:rPr lang="en-US" dirty="0">
                <a:latin typeface="Arial" pitchFamily="34" charset="0"/>
                <a:cs typeface="Arial" pitchFamily="34" charset="0"/>
              </a:rPr>
              <a:t>The sanatorium was also the site of research and education, which led to the development of vaccines and antibiotics that helped reduce the incidence of tuberculosis in the United States. As a result, the need for the sanatorium declined, and the facility closed in 1947.</a:t>
            </a:r>
          </a:p>
          <a:p>
            <a:endParaRPr lang="en-US" dirty="0">
              <a:latin typeface="Arial" pitchFamily="34" charset="0"/>
              <a:cs typeface="Arial" pitchFamily="34" charset="0"/>
            </a:endParaRPr>
          </a:p>
          <a:p>
            <a:r>
              <a:rPr lang="en-US" dirty="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5519B734-D9E1-4412-A2B0-DD2CD60F1E68}" type="slidenum">
              <a:rPr lang="en-US" smtClean="0"/>
              <a:t>2</a:t>
            </a:fld>
            <a:endParaRPr lang="en-US"/>
          </a:p>
        </p:txBody>
      </p:sp>
    </p:spTree>
    <p:extLst>
      <p:ext uri="{BB962C8B-B14F-4D97-AF65-F5344CB8AC3E}">
        <p14:creationId xmlns:p14="http://schemas.microsoft.com/office/powerpoint/2010/main" val="1716850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Qualifying members diagnosed with a terminal illness can receive a portion of their life insurance proceeds in advance. This money can be used to help with medical costs and alleviate other immediate financial worries.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advance is treated as a lien against the contract and requires the member to pay interest. However, through the Terminal Illness Interest Relief fraternal benefit, Modern Woodmen will pay up to $5,000 of the accrued interest on the member’s cumulative terminal illness lien.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benefit is available to beneficial members who elect to use the accelerated benefits rider or terminal illness accelerated benefit rider attached to their certificate. Accelerated benefits are not available in all states or situations.</a:t>
            </a:r>
          </a:p>
          <a:p>
            <a:endParaRPr lang="en-US" dirty="0">
              <a:latin typeface="Arial" pitchFamily="34" charset="0"/>
              <a:cs typeface="Arial" pitchFamily="34" charset="0"/>
            </a:endParaRPr>
          </a:p>
          <a:p>
            <a:pPr marL="174708" indent="-174708">
              <a:buFont typeface="Arial" pitchFamily="34" charset="0"/>
              <a:buChar cha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20</a:t>
            </a:fld>
            <a:endParaRPr lang="en-US"/>
          </a:p>
        </p:txBody>
      </p:sp>
    </p:spTree>
    <p:extLst>
      <p:ext uri="{BB962C8B-B14F-4D97-AF65-F5344CB8AC3E}">
        <p14:creationId xmlns:p14="http://schemas.microsoft.com/office/powerpoint/2010/main" val="1872142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you know a little more about the benefits available to Modern Woodmen members, how do you access them?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have several options.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Log in to your online member account</a:t>
            </a:r>
            <a:r>
              <a:rPr lang="en-US" sz="1200" kern="1200" dirty="0">
                <a:solidFill>
                  <a:schemeClr val="tx1"/>
                </a:solidFill>
                <a:effectLst/>
                <a:latin typeface="+mn-lt"/>
                <a:ea typeface="+mn-ea"/>
                <a:cs typeface="+mn-cs"/>
              </a:rPr>
              <a:t> at member.modernwoodmen.org and go to the Fraternal Benefits section. (This site is also accessible through a convenient mobile app.) You can find complete details about all of the benefits available and access application forms for many of the benefits.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Talk to your local Modern Woodmen representative</a:t>
            </a:r>
            <a:r>
              <a:rPr lang="en-US" sz="1200" kern="1200" dirty="0">
                <a:solidFill>
                  <a:schemeClr val="tx1"/>
                </a:solidFill>
                <a:effectLst/>
                <a:latin typeface="+mn-lt"/>
                <a:ea typeface="+mn-ea"/>
                <a:cs typeface="+mn-cs"/>
              </a:rPr>
              <a:t>, who can answer questions about member benefits and will be happy to help you with your request.</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Call the Service Center at Modern Woodmen’s headquarters</a:t>
            </a:r>
            <a:r>
              <a:rPr lang="en-US" sz="1200" kern="1200" dirty="0">
                <a:solidFill>
                  <a:schemeClr val="tx1"/>
                </a:solidFill>
                <a:effectLst/>
                <a:latin typeface="+mn-lt"/>
                <a:ea typeface="+mn-ea"/>
                <a:cs typeface="+mn-cs"/>
              </a:rPr>
              <a:t> at 309-558-3077 or 800-447-9811. Service Center representatives are available 8:00 a.m.-4:30 p.m., Monday through Friday, Central time. </a:t>
            </a:r>
          </a:p>
          <a:p>
            <a:pPr marL="174708" indent="-174708">
              <a:buFont typeface="Arial" pitchFamily="34" charset="0"/>
              <a:buChar char="•"/>
            </a:pPr>
            <a:endParaRPr lang="en-US" baseline="0"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21</a:t>
            </a:fld>
            <a:endParaRPr lang="en-US"/>
          </a:p>
        </p:txBody>
      </p:sp>
    </p:spTree>
    <p:extLst>
      <p:ext uri="{BB962C8B-B14F-4D97-AF65-F5344CB8AC3E}">
        <p14:creationId xmlns:p14="http://schemas.microsoft.com/office/powerpoint/2010/main" val="1264683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20592" eaLnBrk="0" fontAlgn="base" hangingPunct="0">
              <a:spcAft>
                <a:spcPct val="0"/>
              </a:spcAft>
              <a:defRPr/>
            </a:pPr>
            <a:r>
              <a:rPr lang="en-US" dirty="0">
                <a:latin typeface="Arial" pitchFamily="34" charset="0"/>
                <a:cs typeface="Arial" pitchFamily="34" charset="0"/>
              </a:rPr>
              <a:t>Thanks again for joining us for this presentation on Modern Woodmen’s fraternal benefits. </a:t>
            </a:r>
          </a:p>
          <a:p>
            <a:pPr defTabSz="920592" eaLnBrk="0" fontAlgn="base" hangingPunct="0">
              <a:spcAft>
                <a:spcPct val="0"/>
              </a:spcAft>
              <a:defRPr/>
            </a:pPr>
            <a:endParaRPr lang="en-US" dirty="0">
              <a:latin typeface="Arial" pitchFamily="34" charset="0"/>
              <a:cs typeface="Arial" pitchFamily="34" charset="0"/>
            </a:endParaRPr>
          </a:p>
          <a:p>
            <a:pPr defTabSz="920592" eaLnBrk="0" fontAlgn="base" hangingPunct="0">
              <a:spcAft>
                <a:spcPct val="0"/>
              </a:spcAft>
              <a:defRPr/>
            </a:pPr>
            <a:r>
              <a:rPr lang="en-US" dirty="0">
                <a:latin typeface="Arial" pitchFamily="34" charset="0"/>
                <a:cs typeface="Arial" pitchFamily="34" charset="0"/>
              </a:rPr>
              <a:t>We look forward to seeing you at our next [Summit Chapter/chapter] event! [Offer the time and place.]</a:t>
            </a:r>
          </a:p>
          <a:p>
            <a:pPr defTabSz="920592" eaLnBrk="0" fontAlgn="base" hangingPunct="0">
              <a:spcAft>
                <a:spcPct val="0"/>
              </a:spcAft>
              <a:defRPr/>
            </a:pPr>
            <a:endParaRPr lang="en-US" dirty="0">
              <a:latin typeface="Arial" pitchFamily="34" charset="0"/>
              <a:cs typeface="Arial" pitchFamily="34" charset="0"/>
            </a:endParaRPr>
          </a:p>
          <a:p>
            <a:pPr defTabSz="920592" eaLnBrk="0" fontAlgn="base" hangingPunct="0">
              <a:spcAft>
                <a:spcPct val="0"/>
              </a:spcAft>
              <a:defRPr/>
            </a:pPr>
            <a:endParaRPr lang="en-US" sz="900" i="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5519B734-D9E1-4412-A2B0-DD2CD60F1E68}" type="slidenum">
              <a:rPr lang="en-US" smtClean="0"/>
              <a:t>22</a:t>
            </a:fld>
            <a:endParaRPr lang="en-US"/>
          </a:p>
        </p:txBody>
      </p:sp>
    </p:spTree>
    <p:extLst>
      <p:ext uri="{BB962C8B-B14F-4D97-AF65-F5344CB8AC3E}">
        <p14:creationId xmlns:p14="http://schemas.microsoft.com/office/powerpoint/2010/main" val="320762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Fast-forward to Jan. 1, 1951, when Modern Woodmen introduced its Polio-Protection Plus benefit. This member benefit was introduced at a time when the incidence of polio was increasing. In fact, the following year, 58,000 cases of polio were reported – the most ever.</a:t>
            </a:r>
          </a:p>
          <a:p>
            <a:endParaRPr lang="en-US" dirty="0">
              <a:latin typeface="Arial" pitchFamily="34" charset="0"/>
              <a:cs typeface="Arial" pitchFamily="34" charset="0"/>
            </a:endParaRPr>
          </a:p>
          <a:p>
            <a:r>
              <a:rPr lang="en-US" dirty="0">
                <a:latin typeface="Arial" pitchFamily="34" charset="0"/>
                <a:cs typeface="Arial" pitchFamily="34" charset="0"/>
              </a:rPr>
              <a:t>Modern Woodmen granted a fraternal benefit of $250 to any member who contracted polio. If the disease left the member permanently disabled, or if the member died, an additional $250 was paid.</a:t>
            </a:r>
          </a:p>
          <a:p>
            <a:endParaRPr lang="en-US" dirty="0">
              <a:latin typeface="Arial" pitchFamily="34" charset="0"/>
              <a:cs typeface="Arial" pitchFamily="34" charset="0"/>
            </a:endParaRPr>
          </a:p>
          <a:p>
            <a:r>
              <a:rPr lang="en-US" dirty="0">
                <a:latin typeface="Arial" pitchFamily="34" charset="0"/>
                <a:cs typeface="Arial" pitchFamily="34" charset="0"/>
              </a:rPr>
              <a:t>In an effort to help members preserve their health, Modern Woodmen began publishing a series of articles about polio and other chronic diseases in its member magazine.</a:t>
            </a:r>
          </a:p>
          <a:p>
            <a:endParaRPr lang="en-US" dirty="0">
              <a:latin typeface="Arial" pitchFamily="34" charset="0"/>
              <a:cs typeface="Arial" pitchFamily="34" charset="0"/>
            </a:endParaRPr>
          </a:p>
          <a:p>
            <a:r>
              <a:rPr lang="en-US" dirty="0">
                <a:latin typeface="Arial" pitchFamily="34" charset="0"/>
                <a:cs typeface="Arial" pitchFamily="34" charset="0"/>
              </a:rPr>
              <a:t>Three-year-old Timmy Weber from Greeley, Colorado, received the first Polio-Protection Plus benefit in 1951. He’s pictured here with an older brother.</a:t>
            </a:r>
          </a:p>
          <a:p>
            <a:endParaRPr lang="en-US" dirty="0">
              <a:latin typeface="Arial" pitchFamily="34" charset="0"/>
              <a:cs typeface="Arial" pitchFamily="34" charset="0"/>
            </a:endParaRPr>
          </a:p>
          <a:p>
            <a:r>
              <a:rPr lang="en-US" dirty="0">
                <a:latin typeface="Arial" pitchFamily="34" charset="0"/>
                <a:cs typeface="Arial" pitchFamily="34" charset="0"/>
              </a:rPr>
              <a:t>With the eradication of polio in the U.S. by the 1970s, the Polio-Protection Plus benefit was discontinued.</a:t>
            </a:r>
          </a:p>
        </p:txBody>
      </p:sp>
      <p:sp>
        <p:nvSpPr>
          <p:cNvPr id="4" name="Slide Number Placeholder 3"/>
          <p:cNvSpPr>
            <a:spLocks noGrp="1"/>
          </p:cNvSpPr>
          <p:nvPr>
            <p:ph type="sldNum" sz="quarter" idx="10"/>
          </p:nvPr>
        </p:nvSpPr>
        <p:spPr/>
        <p:txBody>
          <a:bodyPr/>
          <a:lstStyle/>
          <a:p>
            <a:fld id="{5519B734-D9E1-4412-A2B0-DD2CD60F1E68}" type="slidenum">
              <a:rPr lang="en-US" smtClean="0"/>
              <a:t>3</a:t>
            </a:fld>
            <a:endParaRPr lang="en-US"/>
          </a:p>
        </p:txBody>
      </p:sp>
    </p:spTree>
    <p:extLst>
      <p:ext uri="{BB962C8B-B14F-4D97-AF65-F5344CB8AC3E}">
        <p14:creationId xmlns:p14="http://schemas.microsoft.com/office/powerpoint/2010/main" val="260526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Today, Modern Woodmen’s mission to help members improve their quality of life continues. As one of America’s largest fraternal financial services organizations, we exist for the benefit of our members. </a:t>
            </a:r>
          </a:p>
          <a:p>
            <a:endParaRPr lang="en-US" dirty="0">
              <a:latin typeface="Arial" pitchFamily="34" charset="0"/>
              <a:cs typeface="Arial" pitchFamily="34" charset="0"/>
            </a:endParaRPr>
          </a:p>
          <a:p>
            <a:r>
              <a:rPr lang="en-US" dirty="0">
                <a:latin typeface="Arial" pitchFamily="34" charset="0"/>
                <a:cs typeface="Arial" pitchFamily="34" charset="0"/>
              </a:rPr>
              <a:t>We support families by providing social, educational and volunteer opportunities for our members and their children. We also strengthen communities by sponsoring fundraisers and volunteer projects. </a:t>
            </a:r>
          </a:p>
          <a:p>
            <a:endParaRPr lang="en-US" dirty="0">
              <a:latin typeface="Arial" pitchFamily="34" charset="0"/>
              <a:cs typeface="Arial" pitchFamily="34" charset="0"/>
            </a:endParaRPr>
          </a:p>
          <a:p>
            <a:r>
              <a:rPr lang="en-US" dirty="0">
                <a:latin typeface="Arial" pitchFamily="34" charset="0"/>
                <a:cs typeface="Arial" pitchFamily="34" charset="0"/>
              </a:rPr>
              <a:t>And we still provide fraternal benefits for our members. These benefits are designed to fulfill our mission by helping members and their families in good times and in times of need. </a:t>
            </a:r>
          </a:p>
          <a:p>
            <a:endParaRPr lang="en-US" dirty="0">
              <a:latin typeface="Arial" pitchFamily="34" charset="0"/>
              <a:cs typeface="Arial" pitchFamily="34" charset="0"/>
            </a:endParaRPr>
          </a:p>
          <a:p>
            <a:r>
              <a:rPr lang="en-US" dirty="0">
                <a:latin typeface="Arial" pitchFamily="34" charset="0"/>
                <a:cs typeface="Arial" pitchFamily="34" charset="0"/>
              </a:rPr>
              <a:t>Now, let’s review what’s currently available.</a:t>
            </a:r>
            <a:br>
              <a:rPr lang="en-US" dirty="0">
                <a:latin typeface="Arial" pitchFamily="34" charset="0"/>
                <a:cs typeface="Arial" pitchFamily="34" charset="0"/>
              </a:rPr>
            </a:br>
            <a:br>
              <a:rPr lang="en-US" dirty="0"/>
            </a:b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4</a:t>
            </a:fld>
            <a:endParaRPr lang="en-US"/>
          </a:p>
        </p:txBody>
      </p:sp>
    </p:spTree>
    <p:extLst>
      <p:ext uri="{BB962C8B-B14F-4D97-AF65-F5344CB8AC3E}">
        <p14:creationId xmlns:p14="http://schemas.microsoft.com/office/powerpoint/2010/main" val="396619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 Anytime Fitness</a:t>
            </a:r>
            <a:r>
              <a:rPr lang="en-US" baseline="30000" dirty="0">
                <a:latin typeface="Arial" pitchFamily="34" charset="0"/>
                <a:cs typeface="Arial" pitchFamily="34" charset="0"/>
              </a:rPr>
              <a:t>®</a:t>
            </a:r>
            <a:r>
              <a:rPr lang="en-US" dirty="0">
                <a:latin typeface="Arial" pitchFamily="34" charset="0"/>
                <a:cs typeface="Arial" pitchFamily="34" charset="0"/>
              </a:rPr>
              <a:t> benefit offers Modern Woodmen members a:</a:t>
            </a:r>
          </a:p>
          <a:p>
            <a:pPr marL="174708" indent="-174708">
              <a:buFont typeface="Arial" panose="020B0604020202020204" pitchFamily="34" charset="0"/>
              <a:buChar char="•"/>
            </a:pPr>
            <a:r>
              <a:rPr lang="en-US" dirty="0">
                <a:latin typeface="Arial" pitchFamily="34" charset="0"/>
                <a:ea typeface="ＭＳ Ｐゴシック" pitchFamily="-80" charset="-128"/>
                <a:cs typeface="Arial" pitchFamily="34" charset="0"/>
              </a:rPr>
              <a:t>Free seven-day trial pass.</a:t>
            </a:r>
          </a:p>
          <a:p>
            <a:pPr marL="174708" indent="-174708">
              <a:buFont typeface="Arial" panose="020B0604020202020204" pitchFamily="34" charset="0"/>
              <a:buChar char="•"/>
            </a:pPr>
            <a:r>
              <a:rPr lang="en-US" dirty="0">
                <a:latin typeface="Arial" pitchFamily="34" charset="0"/>
                <a:ea typeface="ＭＳ Ｐゴシック" pitchFamily="-80" charset="-128"/>
                <a:cs typeface="Arial" pitchFamily="34" charset="0"/>
              </a:rPr>
              <a:t>50 percent discount on standard enrollment fees.</a:t>
            </a:r>
          </a:p>
          <a:p>
            <a:pPr marL="174708" indent="-174708">
              <a:buFont typeface="Arial" panose="020B0604020202020204" pitchFamily="34" charset="0"/>
              <a:buChar char="•"/>
            </a:pPr>
            <a:r>
              <a:rPr lang="en-US" dirty="0">
                <a:latin typeface="Arial" pitchFamily="34" charset="0"/>
                <a:ea typeface="ＭＳ Ｐゴシック" pitchFamily="-80" charset="-128"/>
                <a:cs typeface="Arial" pitchFamily="34" charset="0"/>
              </a:rPr>
              <a:t>10 percent discount on monthly dues for basic membership.</a:t>
            </a:r>
          </a:p>
          <a:p>
            <a:pPr marL="174708" indent="-174708">
              <a:buFont typeface="Arial" panose="020B0604020202020204" pitchFamily="34" charset="0"/>
              <a:buChar char="•"/>
            </a:pPr>
            <a:endParaRPr lang="en-US" dirty="0">
              <a:latin typeface="Arial" pitchFamily="34" charset="0"/>
              <a:ea typeface="ＭＳ Ｐゴシック" pitchFamily="-80" charset="-128"/>
              <a:cs typeface="Arial" pitchFamily="34" charset="0"/>
            </a:endParaRPr>
          </a:p>
          <a:p>
            <a:r>
              <a:rPr lang="en-US" dirty="0">
                <a:latin typeface="Arial" pitchFamily="34" charset="0"/>
                <a:ea typeface="ＭＳ Ｐゴシック" pitchFamily="-80" charset="-128"/>
                <a:cs typeface="Arial" pitchFamily="34" charset="0"/>
              </a:rPr>
              <a:t>Anytime Fitness</a:t>
            </a:r>
            <a:r>
              <a:rPr lang="en-US" baseline="30000" dirty="0">
                <a:latin typeface="Arial" pitchFamily="34" charset="0"/>
                <a:ea typeface="ＭＳ Ｐゴシック" pitchFamily="-80" charset="-128"/>
                <a:cs typeface="Arial" pitchFamily="34" charset="0"/>
              </a:rPr>
              <a:t>®</a:t>
            </a:r>
            <a:r>
              <a:rPr lang="en-US" dirty="0">
                <a:latin typeface="Arial" pitchFamily="34" charset="0"/>
                <a:ea typeface="ＭＳ Ｐゴシック" pitchFamily="-80" charset="-128"/>
                <a:cs typeface="Arial" pitchFamily="34" charset="0"/>
              </a:rPr>
              <a:t> members have 24/7 access, 365 days a year to more than 2,100 Anytime Fitness locations nationwide. Members may use other Anytime Fitness</a:t>
            </a:r>
            <a:r>
              <a:rPr lang="en-US" baseline="30000" dirty="0">
                <a:latin typeface="Arial" pitchFamily="34" charset="0"/>
                <a:ea typeface="ＭＳ Ｐゴシック" pitchFamily="-80" charset="-128"/>
                <a:cs typeface="Arial" pitchFamily="34" charset="0"/>
              </a:rPr>
              <a:t>®</a:t>
            </a:r>
            <a:r>
              <a:rPr lang="en-US" dirty="0">
                <a:latin typeface="Arial" pitchFamily="34" charset="0"/>
                <a:ea typeface="ＭＳ Ｐゴシック" pitchFamily="-80" charset="-128"/>
                <a:cs typeface="Arial" pitchFamily="34" charset="0"/>
              </a:rPr>
              <a:t> facilities at no extra charge.</a:t>
            </a:r>
          </a:p>
          <a:p>
            <a:endParaRPr lang="en-US" dirty="0">
              <a:latin typeface="Arial" pitchFamily="34" charset="0"/>
              <a:ea typeface="ＭＳ Ｐゴシック" pitchFamily="-80" charset="-128"/>
              <a:cs typeface="Arial" pitchFamily="34" charset="0"/>
            </a:endParaRPr>
          </a:p>
          <a:p>
            <a:r>
              <a:rPr lang="en-US" dirty="0">
                <a:latin typeface="Arial" pitchFamily="34" charset="0"/>
                <a:ea typeface="ＭＳ Ｐゴシック" pitchFamily="-80" charset="-128"/>
                <a:cs typeface="Arial" pitchFamily="34" charset="0"/>
              </a:rPr>
              <a:t>Most facilities also offer personal training and tanning services.</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5</a:t>
            </a:fld>
            <a:endParaRPr lang="en-US"/>
          </a:p>
        </p:txBody>
      </p:sp>
    </p:spTree>
    <p:extLst>
      <p:ext uri="{BB962C8B-B14F-4D97-AF65-F5344CB8AC3E}">
        <p14:creationId xmlns:p14="http://schemas.microsoft.com/office/powerpoint/2010/main" val="178100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 Birthday Book Club provides free, age-appropriate books for children ages 1 to 16. To qualify, kids must be part of a household in which all parents, legal guardians and children under age 18 are beneficial members of Modern Woodmen. </a:t>
            </a:r>
          </a:p>
          <a:p>
            <a:endParaRPr lang="en-US" dirty="0">
              <a:latin typeface="Arial" pitchFamily="34" charset="0"/>
              <a:cs typeface="Arial" pitchFamily="34" charset="0"/>
            </a:endParaRPr>
          </a:p>
          <a:p>
            <a:r>
              <a:rPr lang="en-US" dirty="0">
                <a:latin typeface="Arial" pitchFamily="34" charset="0"/>
                <a:cs typeface="Arial" pitchFamily="34" charset="0"/>
              </a:rPr>
              <a:t>The wholesome, high-quality books feature classic tales, contemporary fiction and educational resources. They’re mailed directly to the child’s home during his or her birthday month each year. </a:t>
            </a:r>
          </a:p>
          <a:p>
            <a:endParaRPr lang="en-US" dirty="0">
              <a:latin typeface="Arial" pitchFamily="34" charset="0"/>
              <a:cs typeface="Arial" pitchFamily="34" charset="0"/>
            </a:endParaRPr>
          </a:p>
          <a:p>
            <a:r>
              <a:rPr lang="en-US" dirty="0">
                <a:latin typeface="Arial" pitchFamily="34" charset="0"/>
                <a:cs typeface="Arial" pitchFamily="34" charset="0"/>
              </a:rPr>
              <a:t>This benefit is available primarily through your Modern Woodmen representative.</a:t>
            </a:r>
          </a:p>
        </p:txBody>
      </p:sp>
      <p:sp>
        <p:nvSpPr>
          <p:cNvPr id="4" name="Slide Number Placeholder 3"/>
          <p:cNvSpPr>
            <a:spLocks noGrp="1"/>
          </p:cNvSpPr>
          <p:nvPr>
            <p:ph type="sldNum" sz="quarter" idx="10"/>
          </p:nvPr>
        </p:nvSpPr>
        <p:spPr/>
        <p:txBody>
          <a:bodyPr/>
          <a:lstStyle/>
          <a:p>
            <a:fld id="{5519B734-D9E1-4412-A2B0-DD2CD60F1E68}" type="slidenum">
              <a:rPr lang="en-US" smtClean="0"/>
              <a:t>6</a:t>
            </a:fld>
            <a:endParaRPr lang="en-US"/>
          </a:p>
        </p:txBody>
      </p:sp>
    </p:spTree>
    <p:extLst>
      <p:ext uri="{BB962C8B-B14F-4D97-AF65-F5344CB8AC3E}">
        <p14:creationId xmlns:p14="http://schemas.microsoft.com/office/powerpoint/2010/main" val="640502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Do-Good Grant® helps beneficial members over age 16 coordinate a small-scale volunteer project with family and friends. Up to 500 grants are awarded annually on a first-come, first-served basis.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Do-Good Grant® projects must be hands-on, benefit a local public or nonprofit organization, and be carried out independently of existing chapter, Summit chapter and youth service club activities. </a:t>
            </a:r>
          </a:p>
          <a:p>
            <a:endParaRPr lang="en-US" dirty="0">
              <a:latin typeface="Arial" pitchFamily="34" charset="0"/>
              <a:cs typeface="Arial" pitchFamily="34" charset="0"/>
            </a:endParaRPr>
          </a:p>
          <a:p>
            <a:r>
              <a:rPr lang="en-US" sz="1200" kern="1200" dirty="0">
                <a:solidFill>
                  <a:schemeClr val="tx1"/>
                </a:solidFill>
                <a:effectLst/>
                <a:latin typeface="+mn-lt"/>
                <a:ea typeface="+mn-ea"/>
                <a:cs typeface="+mn-cs"/>
              </a:rPr>
              <a:t>If your grant application is approved, you’ll receive: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$100 prepaid VISA® card to purchase project supplies and materials.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Do-Good Crew T-shirts for up to five participants.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helpful project guide.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More resources to help make your project a success. </a:t>
            </a:r>
          </a:p>
          <a:p>
            <a:pPr marL="0" lvl="0" indent="0">
              <a:buFontTx/>
              <a:buNone/>
            </a:pP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Members can check eligibility requirements and apply for a grant online at member.modernwoodmen.org (under “Fraternal Benefits”).</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7</a:t>
            </a:fld>
            <a:endParaRPr lang="en-US"/>
          </a:p>
        </p:txBody>
      </p:sp>
    </p:spTree>
    <p:extLst>
      <p:ext uri="{BB962C8B-B14F-4D97-AF65-F5344CB8AC3E}">
        <p14:creationId xmlns:p14="http://schemas.microsoft.com/office/powerpoint/2010/main" val="2989433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Late-in-life and end-of-life planning is important. You may be reluctant to discuss the topic with your loved ones, but doing so can clear up confusion and anxiety.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Final Wishes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Resources benefit offers help for both sides of the conversation. You can choose from two handy (and free!) resources, available exclusively to Modern Woodmen members. </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My Life, My Plan workbook</a:t>
            </a:r>
            <a:r>
              <a:rPr lang="en-US" sz="1200" kern="1200" dirty="0">
                <a:solidFill>
                  <a:schemeClr val="tx1"/>
                </a:solidFill>
                <a:effectLst/>
                <a:latin typeface="+mn-lt"/>
                <a:ea typeface="+mn-ea"/>
                <a:cs typeface="+mn-cs"/>
              </a:rPr>
              <a:t> is an easy-to-follow guide that breaks late-in-life/end-of-life planning down into manageable, bite-size chunks. Work through defined steps to help get your house in order, organize your affairs and record your wishes for your loved ones.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My Life, My Plan – A Helper’s Guide </a:t>
            </a:r>
            <a:r>
              <a:rPr lang="en-US" sz="1200" kern="1200" dirty="0">
                <a:solidFill>
                  <a:schemeClr val="tx1"/>
                </a:solidFill>
                <a:effectLst/>
                <a:latin typeface="+mn-lt"/>
                <a:ea typeface="+mn-ea"/>
                <a:cs typeface="+mn-cs"/>
              </a:rPr>
              <a:t>provides advice for those who want to help a parent, spouse, relative or friend prepare his/her final wishes. The guide offers tips for holding end-of-life planning conversations and helps prepare you for the eventual loss of a loved 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to your Modern Woodmen rep to order one or both resources.</a:t>
            </a:r>
          </a:p>
        </p:txBody>
      </p:sp>
      <p:sp>
        <p:nvSpPr>
          <p:cNvPr id="4" name="Slide Number Placeholder 3"/>
          <p:cNvSpPr>
            <a:spLocks noGrp="1"/>
          </p:cNvSpPr>
          <p:nvPr>
            <p:ph type="sldNum" sz="quarter" idx="10"/>
          </p:nvPr>
        </p:nvSpPr>
        <p:spPr/>
        <p:txBody>
          <a:bodyPr/>
          <a:lstStyle/>
          <a:p>
            <a:fld id="{5519B734-D9E1-4412-A2B0-DD2CD60F1E68}" type="slidenum">
              <a:rPr lang="en-US" smtClean="0"/>
              <a:t>8</a:t>
            </a:fld>
            <a:endParaRPr lang="en-US"/>
          </a:p>
        </p:txBody>
      </p:sp>
    </p:spTree>
    <p:extLst>
      <p:ext uri="{BB962C8B-B14F-4D97-AF65-F5344CB8AC3E}">
        <p14:creationId xmlns:p14="http://schemas.microsoft.com/office/powerpoint/2010/main" val="178100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 Fraternal Aid Fund offers premium payment assistance to help keep your life insurance contract in force during times of hardship.</a:t>
            </a:r>
          </a:p>
          <a:p>
            <a:endParaRPr lang="en-US" dirty="0">
              <a:latin typeface="Arial" pitchFamily="34" charset="0"/>
              <a:cs typeface="Arial" pitchFamily="34" charset="0"/>
            </a:endParaRPr>
          </a:p>
          <a:p>
            <a:pPr marL="171450" indent="-171450">
              <a:buFont typeface="Arial" panose="020B0604020202020204" pitchFamily="34" charset="0"/>
              <a:buChar char="•"/>
            </a:pPr>
            <a:r>
              <a:rPr lang="en-US" dirty="0">
                <a:latin typeface="Arial" pitchFamily="34" charset="0"/>
                <a:cs typeface="Arial" pitchFamily="34" charset="0"/>
              </a:rPr>
              <a:t>You may qualify to have your premiums covered in the event of illness, accident, fire or natural disaster.</a:t>
            </a:r>
          </a:p>
          <a:p>
            <a:pPr marL="171450" indent="-171450">
              <a:buFont typeface="Arial" panose="020B0604020202020204" pitchFamily="34" charset="0"/>
              <a:buChar char="•"/>
            </a:pPr>
            <a:r>
              <a:rPr lang="en-US" dirty="0">
                <a:latin typeface="Arial" pitchFamily="34" charset="0"/>
                <a:cs typeface="Arial" pitchFamily="34" charset="0"/>
              </a:rPr>
              <a:t>Requests are granted on the basis of need and the inability to pay premiums.</a:t>
            </a:r>
          </a:p>
          <a:p>
            <a:pPr marL="171450" indent="-171450">
              <a:buFont typeface="Arial" panose="020B0604020202020204" pitchFamily="34" charset="0"/>
              <a:buChar char="•"/>
            </a:pPr>
            <a:r>
              <a:rPr lang="en-US" dirty="0">
                <a:latin typeface="Arial" pitchFamily="34" charset="0"/>
                <a:cs typeface="Arial" pitchFamily="34" charset="0"/>
              </a:rPr>
              <a:t>Members can apply for fraternal aid twice in five years.</a:t>
            </a:r>
          </a:p>
          <a:p>
            <a:pPr marL="171450" indent="-171450">
              <a:buFont typeface="Arial" panose="020B0604020202020204" pitchFamily="34" charset="0"/>
              <a:buChar char="•"/>
            </a:pPr>
            <a:endParaRPr lang="en-US"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If approved, Modern Woodmen will apply Fraternal Aid to all life certificates owned and paid for by the member and/or the member’s spouse. </a:t>
            </a:r>
          </a:p>
          <a:p>
            <a:pPr marL="0" indent="0">
              <a:buFont typeface="Arial" panose="020B0604020202020204" pitchFamily="34" charset="0"/>
              <a:buNone/>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519B734-D9E1-4412-A2B0-DD2CD60F1E68}" type="slidenum">
              <a:rPr lang="en-US" smtClean="0"/>
              <a:t>9</a:t>
            </a:fld>
            <a:endParaRPr lang="en-US"/>
          </a:p>
        </p:txBody>
      </p:sp>
    </p:spTree>
    <p:extLst>
      <p:ext uri="{BB962C8B-B14F-4D97-AF65-F5344CB8AC3E}">
        <p14:creationId xmlns:p14="http://schemas.microsoft.com/office/powerpoint/2010/main" val="1935967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Option 1">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2213" y="473726"/>
            <a:ext cx="2662319" cy="878824"/>
          </a:xfrm>
          <a:prstGeom prst="rect">
            <a:avLst/>
          </a:prstGeom>
          <a:effectLst/>
        </p:spPr>
      </p:pic>
      <p:sp>
        <p:nvSpPr>
          <p:cNvPr id="23" name="Title 1"/>
          <p:cNvSpPr>
            <a:spLocks noGrp="1"/>
          </p:cNvSpPr>
          <p:nvPr>
            <p:ph type="ctrTitle" hasCustomPrompt="1"/>
          </p:nvPr>
        </p:nvSpPr>
        <p:spPr>
          <a:xfrm>
            <a:off x="914400" y="1352550"/>
            <a:ext cx="7772400" cy="806707"/>
          </a:xfrm>
          <a:prstGeom prst="rect">
            <a:avLst/>
          </a:prstGeom>
        </p:spPr>
        <p:txBody>
          <a:bodyPr anchor="b">
            <a:normAutofit/>
          </a:bodyPr>
          <a:lstStyle>
            <a:lvl1pPr>
              <a:defRPr sz="4400" kern="1200" baseline="0">
                <a:solidFill>
                  <a:schemeClr val="bg1"/>
                </a:solidFill>
              </a:defRPr>
            </a:lvl1pPr>
          </a:lstStyle>
          <a:p>
            <a:pPr algn="l"/>
            <a:r>
              <a:rPr lang="en-US" sz="4000" dirty="0">
                <a:solidFill>
                  <a:schemeClr val="tx2"/>
                </a:solidFill>
                <a:latin typeface="Myriad Pro" pitchFamily="34" charset="0"/>
              </a:rPr>
              <a:t>Click to add Title</a:t>
            </a:r>
          </a:p>
        </p:txBody>
      </p:sp>
      <p:sp>
        <p:nvSpPr>
          <p:cNvPr id="6" name="Text Placeholder 4"/>
          <p:cNvSpPr>
            <a:spLocks noGrp="1"/>
          </p:cNvSpPr>
          <p:nvPr>
            <p:ph type="body" sz="quarter" idx="10" hasCustomPrompt="1"/>
          </p:nvPr>
        </p:nvSpPr>
        <p:spPr>
          <a:xfrm>
            <a:off x="911630" y="2238668"/>
            <a:ext cx="5092700" cy="962025"/>
          </a:xfrm>
          <a:prstGeom prst="rect">
            <a:avLst/>
          </a:prstGeom>
        </p:spPr>
        <p:txBody>
          <a:bodyPr vert="horz"/>
          <a:lstStyle>
            <a:lvl1pPr marL="0" indent="0">
              <a:buFontTx/>
              <a:buNone/>
              <a:defRPr baseline="0">
                <a:solidFill>
                  <a:schemeClr val="tx2"/>
                </a:solidFill>
                <a:latin typeface="Myriad Pro"/>
              </a:defRPr>
            </a:lvl1pPr>
          </a:lstStyle>
          <a:p>
            <a:pPr lvl="0"/>
            <a:r>
              <a:rPr lang="en-US" dirty="0"/>
              <a:t>Click to add subtitle</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35" y="2765707"/>
            <a:ext cx="10527591" cy="93938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1371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go on plain_upper right">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620" y="94004"/>
            <a:ext cx="2584324" cy="853078"/>
          </a:xfrm>
          <a:prstGeom prst="rect">
            <a:avLst/>
          </a:prstGeom>
          <a:effectLst/>
        </p:spPr>
      </p:pic>
    </p:spTree>
    <p:extLst>
      <p:ext uri="{BB962C8B-B14F-4D97-AF65-F5344CB8AC3E}">
        <p14:creationId xmlns:p14="http://schemas.microsoft.com/office/powerpoint/2010/main" val="6550554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on plain_lower right">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309" y="4170348"/>
            <a:ext cx="2584324" cy="853078"/>
          </a:xfrm>
          <a:prstGeom prst="rect">
            <a:avLst/>
          </a:prstGeom>
          <a:effectLst/>
        </p:spPr>
      </p:pic>
    </p:spTree>
    <p:extLst>
      <p:ext uri="{BB962C8B-B14F-4D97-AF65-F5344CB8AC3E}">
        <p14:creationId xmlns:p14="http://schemas.microsoft.com/office/powerpoint/2010/main" val="174668122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go on white_lower righ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3256" y="4229483"/>
            <a:ext cx="2394840" cy="785446"/>
          </a:xfrm>
          <a:prstGeom prst="rect">
            <a:avLst/>
          </a:prstGeom>
          <a:effectLst/>
        </p:spPr>
      </p:pic>
    </p:spTree>
    <p:extLst>
      <p:ext uri="{BB962C8B-B14F-4D97-AF65-F5344CB8AC3E}">
        <p14:creationId xmlns:p14="http://schemas.microsoft.com/office/powerpoint/2010/main" val="11435364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go on white_upper righ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3256" y="76227"/>
            <a:ext cx="2394840" cy="785446"/>
          </a:xfrm>
          <a:prstGeom prst="rect">
            <a:avLst/>
          </a:prstGeom>
          <a:effectLst/>
        </p:spPr>
      </p:pic>
    </p:spTree>
    <p:extLst>
      <p:ext uri="{BB962C8B-B14F-4D97-AF65-F5344CB8AC3E}">
        <p14:creationId xmlns:p14="http://schemas.microsoft.com/office/powerpoint/2010/main" val="669419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ogo on white_upper lef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21" y="76227"/>
            <a:ext cx="2394840" cy="785446"/>
          </a:xfrm>
          <a:prstGeom prst="rect">
            <a:avLst/>
          </a:prstGeom>
          <a:effectLst/>
        </p:spPr>
      </p:pic>
    </p:spTree>
    <p:extLst>
      <p:ext uri="{BB962C8B-B14F-4D97-AF65-F5344CB8AC3E}">
        <p14:creationId xmlns:p14="http://schemas.microsoft.com/office/powerpoint/2010/main" val="1467642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 on white_lower lef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21" y="4203846"/>
            <a:ext cx="2394840" cy="785446"/>
          </a:xfrm>
          <a:prstGeom prst="rect">
            <a:avLst/>
          </a:prstGeom>
          <a:effectLst/>
        </p:spPr>
      </p:pic>
    </p:spTree>
    <p:extLst>
      <p:ext uri="{BB962C8B-B14F-4D97-AF65-F5344CB8AC3E}">
        <p14:creationId xmlns:p14="http://schemas.microsoft.com/office/powerpoint/2010/main" val="1565122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otating shield">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4488" y="1241779"/>
            <a:ext cx="2666257" cy="2874210"/>
          </a:xfrm>
          <a:prstGeom prst="rect">
            <a:avLst/>
          </a:prstGeom>
          <a:effectLst>
            <a:outerShdw blurRad="1270000" dir="2700000" algn="tl" rotWithShape="0">
              <a:srgbClr val="000000">
                <a:alpha val="13000"/>
              </a:srgbClr>
            </a:outerShdw>
            <a:reflection endPos="39000" dir="5400000" sy="-100000" algn="bl"/>
          </a:effectLst>
        </p:spPr>
      </p:pic>
    </p:spTree>
    <p:extLst>
      <p:ext uri="{BB962C8B-B14F-4D97-AF65-F5344CB8AC3E}">
        <p14:creationId xmlns:p14="http://schemas.microsoft.com/office/powerpoint/2010/main" val="351182201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ppt_w</p:attrName>
                                        </p:attrNameLst>
                                      </p:cBhvr>
                                      <p:tavLst>
                                        <p:tav tm="0" fmla="#ppt_w*sin(2.5*pi*$)">
                                          <p:val>
                                            <p:fltVal val="0"/>
                                          </p:val>
                                        </p:tav>
                                        <p:tav tm="100000">
                                          <p:val>
                                            <p:fltVal val="1"/>
                                          </p:val>
                                        </p:tav>
                                      </p:tavLst>
                                    </p:anim>
                                    <p:anim calcmode="lin" valueType="num">
                                      <p:cBhvr>
                                        <p:cTn id="9" dur="5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5000"/>
                            </p:stCondLst>
                            <p:childTnLst>
                              <p:par>
                                <p:cTn id="11" presetID="45" presetClass="exit" presetSubtype="0" fill="hold" nodeType="afterEffect">
                                  <p:stCondLst>
                                    <p:cond delay="1000"/>
                                  </p:stCondLst>
                                  <p:childTnLst>
                                    <p:animEffect transition="out" filter="fade">
                                      <p:cBhvr>
                                        <p:cTn id="12" dur="5000"/>
                                        <p:tgtEl>
                                          <p:spTgt spid="3"/>
                                        </p:tgtEl>
                                      </p:cBhvr>
                                    </p:animEffect>
                                    <p:anim calcmode="lin" valueType="num">
                                      <p:cBhvr>
                                        <p:cTn id="13" dur="5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5000"/>
                                        <p:tgtEl>
                                          <p:spTgt spid="3"/>
                                        </p:tgtEl>
                                        <p:attrNameLst>
                                          <p:attrName>ppt_h</p:attrName>
                                        </p:attrNameLst>
                                      </p:cBhvr>
                                      <p:tavLst>
                                        <p:tav tm="0">
                                          <p:val>
                                            <p:strVal val="ppt_h"/>
                                          </p:val>
                                        </p:tav>
                                        <p:tav tm="100000">
                                          <p:val>
                                            <p:strVal val="ppt_h"/>
                                          </p:val>
                                        </p:tav>
                                      </p:tavLst>
                                    </p:anim>
                                    <p:set>
                                      <p:cBhvr>
                                        <p:cTn id="15"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age option 2">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679" y="3125163"/>
            <a:ext cx="2584324" cy="853078"/>
          </a:xfrm>
          <a:prstGeom prst="rect">
            <a:avLst/>
          </a:prstGeom>
          <a:effectLst>
            <a:reflection stA="26000" endPos="75000" dist="241300" dir="5400000" sy="-100000" algn="bl" rotWithShape="0"/>
          </a:effectLst>
        </p:spPr>
      </p:pic>
      <p:sp>
        <p:nvSpPr>
          <p:cNvPr id="5" name="Title 1"/>
          <p:cNvSpPr>
            <a:spLocks noGrp="1"/>
          </p:cNvSpPr>
          <p:nvPr>
            <p:ph type="ctrTitle" hasCustomPrompt="1"/>
          </p:nvPr>
        </p:nvSpPr>
        <p:spPr>
          <a:xfrm>
            <a:off x="914400" y="1352550"/>
            <a:ext cx="7772400" cy="806707"/>
          </a:xfrm>
          <a:prstGeom prst="rect">
            <a:avLst/>
          </a:prstGeom>
        </p:spPr>
        <p:txBody>
          <a:bodyPr anchor="b">
            <a:normAutofit/>
          </a:bodyPr>
          <a:lstStyle>
            <a:lvl1pPr>
              <a:defRPr sz="4400" kern="1200" baseline="0">
                <a:solidFill>
                  <a:schemeClr val="bg1"/>
                </a:solidFill>
              </a:defRPr>
            </a:lvl1pPr>
          </a:lstStyle>
          <a:p>
            <a:pPr algn="l"/>
            <a:r>
              <a:rPr lang="en-US" sz="4000" dirty="0">
                <a:solidFill>
                  <a:schemeClr val="tx2"/>
                </a:solidFill>
                <a:latin typeface="Myriad Pro" pitchFamily="34" charset="0"/>
              </a:rPr>
              <a:t>Click to add Title</a:t>
            </a:r>
          </a:p>
        </p:txBody>
      </p:sp>
      <p:sp>
        <p:nvSpPr>
          <p:cNvPr id="7" name="Text Placeholder 4"/>
          <p:cNvSpPr>
            <a:spLocks noGrp="1"/>
          </p:cNvSpPr>
          <p:nvPr>
            <p:ph type="body" sz="quarter" idx="10" hasCustomPrompt="1"/>
          </p:nvPr>
        </p:nvSpPr>
        <p:spPr>
          <a:xfrm>
            <a:off x="914400" y="2257013"/>
            <a:ext cx="5092700" cy="962025"/>
          </a:xfrm>
          <a:prstGeom prst="rect">
            <a:avLst/>
          </a:prstGeom>
        </p:spPr>
        <p:txBody>
          <a:bodyPr vert="horz"/>
          <a:lstStyle>
            <a:lvl1pPr marL="0" indent="0">
              <a:buFontTx/>
              <a:buNone/>
              <a:defRPr baseline="0">
                <a:solidFill>
                  <a:schemeClr val="tx2"/>
                </a:solidFill>
                <a:latin typeface="Myriad Pro"/>
              </a:defRPr>
            </a:lvl1pPr>
          </a:lstStyle>
          <a:p>
            <a:pPr lvl="0"/>
            <a:r>
              <a:rPr lang="en-US" dirty="0"/>
              <a:t>Click to add subtitle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9827" y="-1998742"/>
            <a:ext cx="13360107" cy="46760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25084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Images">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342954" y="626771"/>
            <a:ext cx="3478287" cy="2300590"/>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17" name="Picture Placeholder 10"/>
          <p:cNvSpPr>
            <a:spLocks noGrp="1"/>
          </p:cNvSpPr>
          <p:nvPr>
            <p:ph type="pic" sz="quarter" idx="11"/>
          </p:nvPr>
        </p:nvSpPr>
        <p:spPr>
          <a:xfrm>
            <a:off x="6093326" y="2285761"/>
            <a:ext cx="2743200" cy="1830229"/>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8" name="Picture Placeholder 10"/>
          <p:cNvSpPr>
            <a:spLocks noGrp="1"/>
          </p:cNvSpPr>
          <p:nvPr>
            <p:ph type="pic" sz="quarter" idx="12"/>
          </p:nvPr>
        </p:nvSpPr>
        <p:spPr>
          <a:xfrm>
            <a:off x="3019481" y="2723534"/>
            <a:ext cx="2781295" cy="1853191"/>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19" name="Title 1"/>
          <p:cNvSpPr>
            <a:spLocks noGrp="1"/>
          </p:cNvSpPr>
          <p:nvPr>
            <p:ph type="title"/>
          </p:nvPr>
        </p:nvSpPr>
        <p:spPr>
          <a:xfrm>
            <a:off x="522367" y="418475"/>
            <a:ext cx="8229600" cy="857250"/>
          </a:xfrm>
          <a:prstGeom prst="rect">
            <a:avLst/>
          </a:prstGeom>
        </p:spPr>
        <p:txBody>
          <a:bodyPr/>
          <a:lstStyle>
            <a:lvl1pPr>
              <a:defRPr>
                <a:solidFill>
                  <a:schemeClr val="bg1"/>
                </a:solidFill>
              </a:defRPr>
            </a:lvl1pPr>
          </a:lstStyle>
          <a:p>
            <a:r>
              <a:rPr lang="en-US" dirty="0"/>
              <a:t>Click to edit</a:t>
            </a:r>
          </a:p>
        </p:txBody>
      </p:sp>
      <p:sp>
        <p:nvSpPr>
          <p:cNvPr id="20" name="Content Placeholder 2"/>
          <p:cNvSpPr>
            <a:spLocks noGrp="1"/>
          </p:cNvSpPr>
          <p:nvPr>
            <p:ph idx="1"/>
          </p:nvPr>
        </p:nvSpPr>
        <p:spPr>
          <a:xfrm>
            <a:off x="522367" y="1412647"/>
            <a:ext cx="3835734" cy="2906004"/>
          </a:xfrm>
          <a:prstGeom prst="rect">
            <a:avLst/>
          </a:prstGeom>
        </p:spPr>
        <p:txBody>
          <a:bodyPr/>
          <a:lstStyle>
            <a:lvl1pPr>
              <a:defRPr sz="2000" baseline="0">
                <a:solidFill>
                  <a:schemeClr val="bg1"/>
                </a:solidFill>
                <a:latin typeface="Myriad Pro"/>
              </a:defRPr>
            </a:lvl1pPr>
            <a:lvl2pPr>
              <a:defRPr sz="1800">
                <a:solidFill>
                  <a:srgbClr val="1F497D"/>
                </a:solidFill>
                <a:latin typeface="Myriad Pro"/>
              </a:defRPr>
            </a:lvl2pPr>
            <a:lvl3pPr>
              <a:defRPr sz="1600">
                <a:solidFill>
                  <a:srgbClr val="1F497D"/>
                </a:solidFill>
                <a:latin typeface="Myriad Pro"/>
              </a:defRPr>
            </a:lvl3pPr>
            <a:lvl4pPr>
              <a:defRPr sz="1400">
                <a:solidFill>
                  <a:srgbClr val="1F497D"/>
                </a:solidFill>
                <a:latin typeface="Myriad Pro"/>
              </a:defRPr>
            </a:lvl4pPr>
            <a:lvl5pPr>
              <a:defRPr sz="1400">
                <a:solidFill>
                  <a:srgbClr val="1F497D"/>
                </a:solidFill>
                <a:latin typeface="Myriad Pro"/>
              </a:defRPr>
            </a:lvl5pPr>
          </a:lstStyle>
          <a:p>
            <a:pPr lvl="0"/>
            <a:r>
              <a:rPr lang="en-US" dirty="0"/>
              <a:t>Click to edit Master text styles</a:t>
            </a:r>
          </a:p>
          <a:p>
            <a:pPr lvl="0"/>
            <a:r>
              <a:rPr lang="en-US" dirty="0"/>
              <a:t>Click return to add text</a:t>
            </a:r>
          </a:p>
          <a:p>
            <a:pPr lvl="0"/>
            <a:r>
              <a:rPr lang="en-US" dirty="0"/>
              <a:t>Click return to add text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09523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 calcmode="lin" valueType="num">
                                      <p:cBhvr additive="base">
                                        <p:cTn id="1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 calcmode="lin" valueType="num">
                                      <p:cBhvr additive="base">
                                        <p:cTn id="24" dur="500" fill="hold"/>
                                        <p:tgtEl>
                                          <p:spTgt spid="20">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 calcmode="lin" valueType="num">
                                      <p:cBhvr additive="base">
                                        <p:cTn id="30" dur="500" fill="hold"/>
                                        <p:tgtEl>
                                          <p:spTgt spid="20">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0" grpId="0" build="p">
        <p:tmplLst>
          <p:tmpl lvl="1">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Images">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3751412" y="2118108"/>
            <a:ext cx="3620502" cy="2384468"/>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sp>
        <p:nvSpPr>
          <p:cNvPr id="8" name="Picture Placeholder 10"/>
          <p:cNvSpPr>
            <a:spLocks noGrp="1"/>
          </p:cNvSpPr>
          <p:nvPr>
            <p:ph type="pic" sz="quarter" idx="12"/>
          </p:nvPr>
        </p:nvSpPr>
        <p:spPr>
          <a:xfrm>
            <a:off x="5144838" y="272833"/>
            <a:ext cx="3620502" cy="2355618"/>
          </a:xfrm>
          <a:prstGeom prst="rect">
            <a:avLst/>
          </a:prstGeom>
          <a:effectLst>
            <a:outerShdw blurRad="180975" dist="38100" dir="5580000" algn="tl" rotWithShape="0">
              <a:srgbClr val="000000">
                <a:alpha val="43000"/>
              </a:srgbClr>
            </a:outerShdw>
          </a:effectLst>
        </p:spPr>
        <p:txBody>
          <a:bodyPr vert="horz"/>
          <a:lstStyle>
            <a:lvl1pPr marL="0" indent="0">
              <a:buFontTx/>
              <a:buNone/>
              <a:defRPr sz="2000">
                <a:solidFill>
                  <a:schemeClr val="tx2"/>
                </a:solidFill>
              </a:defRPr>
            </a:lvl1pPr>
          </a:lstStyle>
          <a:p>
            <a:endParaRPr lang="en-US" dirty="0"/>
          </a:p>
        </p:txBody>
      </p:sp>
      <p:sp>
        <p:nvSpPr>
          <p:cNvPr id="9" name="Title 1"/>
          <p:cNvSpPr>
            <a:spLocks noGrp="1"/>
          </p:cNvSpPr>
          <p:nvPr>
            <p:ph type="title"/>
          </p:nvPr>
        </p:nvSpPr>
        <p:spPr>
          <a:xfrm>
            <a:off x="508999" y="416366"/>
            <a:ext cx="8229600" cy="857250"/>
          </a:xfrm>
          <a:prstGeom prst="rect">
            <a:avLst/>
          </a:prstGeom>
        </p:spPr>
        <p:txBody>
          <a:bodyPr/>
          <a:lstStyle>
            <a:lvl1pPr>
              <a:defRPr>
                <a:solidFill>
                  <a:schemeClr val="bg1"/>
                </a:solidFill>
              </a:defRPr>
            </a:lvl1pPr>
          </a:lstStyle>
          <a:p>
            <a:r>
              <a:rPr lang="en-US" dirty="0"/>
              <a:t>Click to edit</a:t>
            </a:r>
          </a:p>
        </p:txBody>
      </p:sp>
      <p:sp>
        <p:nvSpPr>
          <p:cNvPr id="10" name="Content Placeholder 2"/>
          <p:cNvSpPr>
            <a:spLocks noGrp="1"/>
          </p:cNvSpPr>
          <p:nvPr>
            <p:ph idx="1"/>
          </p:nvPr>
        </p:nvSpPr>
        <p:spPr>
          <a:xfrm>
            <a:off x="508999" y="1410538"/>
            <a:ext cx="3835734" cy="2906004"/>
          </a:xfrm>
          <a:prstGeom prst="rect">
            <a:avLst/>
          </a:prstGeom>
        </p:spPr>
        <p:txBody>
          <a:bodyPr/>
          <a:lstStyle>
            <a:lvl1pPr>
              <a:defRPr sz="2000">
                <a:solidFill>
                  <a:schemeClr val="bg1"/>
                </a:solidFill>
                <a:latin typeface="Myriad Pro"/>
              </a:defRPr>
            </a:lvl1pPr>
            <a:lvl2pPr>
              <a:defRPr sz="1800">
                <a:solidFill>
                  <a:schemeClr val="bg1"/>
                </a:solidFill>
                <a:latin typeface="Myriad Pro"/>
              </a:defRPr>
            </a:lvl2pPr>
            <a:lvl3pPr>
              <a:defRPr sz="1600">
                <a:solidFill>
                  <a:schemeClr val="bg1"/>
                </a:solidFill>
                <a:latin typeface="Myriad Pro"/>
              </a:defRPr>
            </a:lvl3pPr>
            <a:lvl4pPr>
              <a:defRPr sz="1400">
                <a:solidFill>
                  <a:schemeClr val="bg1"/>
                </a:solidFill>
                <a:latin typeface="Myriad Pro"/>
              </a:defRPr>
            </a:lvl4pPr>
            <a:lvl5pPr>
              <a:defRPr sz="1400">
                <a:solidFill>
                  <a:schemeClr val="bg1"/>
                </a:solidFill>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321169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additive="base">
                                        <p:cTn id="1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additive="base">
                                        <p:cTn id="2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 calcmode="lin" valueType="num">
                                      <p:cBhvr additive="base">
                                        <p:cTn id="27"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build="p">
        <p:tmplLst>
          <p:tmpl lvl="1">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image">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1303385" y="336773"/>
            <a:ext cx="6472962" cy="4318680"/>
          </a:xfrm>
          <a:prstGeom prst="rect">
            <a:avLst/>
          </a:prstGeom>
          <a:effectLst>
            <a:outerShdw blurRad="180975" dist="38100" dir="5580000" algn="tl" rotWithShape="0">
              <a:srgbClr val="000000">
                <a:alpha val="43000"/>
              </a:srgbClr>
            </a:outerShdw>
            <a:reflection stA="20000" endPos="40000" dist="152400" dir="5400000" sy="-100000" algn="bl" rotWithShape="0"/>
          </a:effectLst>
        </p:spPr>
        <p:txBody>
          <a:bodyPr vert="horz"/>
          <a:lstStyle>
            <a:lvl1pPr marL="0" indent="0">
              <a:buFontTx/>
              <a:buNone/>
              <a:defRPr sz="2000">
                <a:solidFill>
                  <a:schemeClr val="tx2"/>
                </a:solidFill>
              </a:defRPr>
            </a:lvl1p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96405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 slide - 1 col">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659" y="430089"/>
            <a:ext cx="8229600" cy="85725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09659" y="1424261"/>
            <a:ext cx="8229600" cy="2906004"/>
          </a:xfrm>
          <a:prstGeom prst="rect">
            <a:avLst/>
          </a:prstGeom>
        </p:spPr>
        <p:txBody>
          <a:bodyPr/>
          <a:lstStyle>
            <a:lvl1pPr>
              <a:defRPr sz="2400">
                <a:solidFill>
                  <a:schemeClr val="bg1"/>
                </a:solidFill>
                <a:latin typeface="Myriad Pro"/>
              </a:defRPr>
            </a:lvl1pPr>
            <a:lvl2pPr>
              <a:defRPr sz="2000">
                <a:solidFill>
                  <a:schemeClr val="bg1"/>
                </a:solidFill>
                <a:latin typeface="Myriad Pro"/>
              </a:defRPr>
            </a:lvl2pPr>
            <a:lvl3pPr>
              <a:defRPr sz="1800">
                <a:solidFill>
                  <a:schemeClr val="bg1"/>
                </a:solidFill>
                <a:latin typeface="Myriad Pro"/>
              </a:defRPr>
            </a:lvl3pPr>
            <a:lvl4pPr>
              <a:defRPr sz="1600">
                <a:solidFill>
                  <a:schemeClr val="bg1"/>
                </a:solidFill>
                <a:latin typeface="Myriad Pro"/>
              </a:defRPr>
            </a:lvl4pPr>
            <a:lvl5pPr>
              <a:defRPr sz="1600">
                <a:solidFill>
                  <a:schemeClr val="bg1"/>
                </a:solidFill>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37931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slide - 2 col">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09659" y="430089"/>
            <a:ext cx="8229600" cy="857250"/>
          </a:xfrm>
          <a:prstGeom prst="rect">
            <a:avLst/>
          </a:prstGeom>
        </p:spPr>
        <p:txBody>
          <a:bodyPr/>
          <a:lstStyle>
            <a:lvl1pPr>
              <a:defRPr>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409659" y="1424261"/>
            <a:ext cx="3835072" cy="2906004"/>
          </a:xfrm>
          <a:prstGeom prst="rect">
            <a:avLst/>
          </a:prstGeom>
        </p:spPr>
        <p:txBody>
          <a:bodyPr/>
          <a:lstStyle>
            <a:lvl1pPr>
              <a:defRPr sz="2000">
                <a:solidFill>
                  <a:schemeClr val="bg1"/>
                </a:solidFill>
                <a:latin typeface="Myriad Pro"/>
              </a:defRPr>
            </a:lvl1pPr>
            <a:lvl2pPr>
              <a:defRPr sz="1800">
                <a:solidFill>
                  <a:schemeClr val="bg1"/>
                </a:solidFill>
                <a:latin typeface="Myriad Pro"/>
              </a:defRPr>
            </a:lvl2pPr>
            <a:lvl3pPr>
              <a:defRPr sz="1600">
                <a:solidFill>
                  <a:schemeClr val="bg1"/>
                </a:solidFill>
                <a:latin typeface="Myriad Pro"/>
              </a:defRPr>
            </a:lvl3pPr>
            <a:lvl4pPr>
              <a:defRPr sz="1400">
                <a:solidFill>
                  <a:schemeClr val="bg1"/>
                </a:solidFill>
                <a:latin typeface="Myriad Pro"/>
              </a:defRPr>
            </a:lvl4pPr>
            <a:lvl5pPr>
              <a:defRPr sz="1400">
                <a:solidFill>
                  <a:schemeClr val="bg1"/>
                </a:solidFill>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244731" y="1424261"/>
            <a:ext cx="3835072" cy="2906004"/>
          </a:xfrm>
          <a:prstGeom prst="rect">
            <a:avLst/>
          </a:prstGeom>
        </p:spPr>
        <p:txBody>
          <a:bodyPr/>
          <a:lstStyle>
            <a:lvl1pPr>
              <a:defRPr sz="2000">
                <a:solidFill>
                  <a:schemeClr val="bg1"/>
                </a:solidFill>
                <a:latin typeface="Myriad Pro"/>
              </a:defRPr>
            </a:lvl1pPr>
            <a:lvl2pPr>
              <a:defRPr sz="1800">
                <a:solidFill>
                  <a:schemeClr val="bg1"/>
                </a:solidFill>
                <a:latin typeface="Myriad Pro"/>
              </a:defRPr>
            </a:lvl2pPr>
            <a:lvl3pPr>
              <a:defRPr sz="1600">
                <a:solidFill>
                  <a:schemeClr val="bg1"/>
                </a:solidFill>
                <a:latin typeface="Myriad Pro"/>
              </a:defRPr>
            </a:lvl3pPr>
            <a:lvl4pPr>
              <a:defRPr sz="1400">
                <a:solidFill>
                  <a:schemeClr val="bg1"/>
                </a:solidFill>
                <a:latin typeface="Myriad Pro"/>
              </a:defRPr>
            </a:lvl4pPr>
            <a:lvl5pPr>
              <a:defRPr sz="1400">
                <a:solidFill>
                  <a:schemeClr val="bg1"/>
                </a:solidFill>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67" y="4366055"/>
            <a:ext cx="369930" cy="398782"/>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863917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ogo on plain_lower left">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6" y="4167750"/>
            <a:ext cx="2584324" cy="853078"/>
          </a:xfrm>
          <a:prstGeom prst="rect">
            <a:avLst/>
          </a:prstGeom>
          <a:effectLst/>
        </p:spPr>
      </p:pic>
    </p:spTree>
    <p:extLst>
      <p:ext uri="{BB962C8B-B14F-4D97-AF65-F5344CB8AC3E}">
        <p14:creationId xmlns:p14="http://schemas.microsoft.com/office/powerpoint/2010/main" val="352732146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ogo on plain_upper left">
    <p:bg>
      <p:bgPr>
        <a:blipFill dpi="0" rotWithShape="1">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2" y="94004"/>
            <a:ext cx="2584324" cy="853078"/>
          </a:xfrm>
          <a:prstGeom prst="rect">
            <a:avLst/>
          </a:prstGeom>
          <a:effectLst/>
        </p:spPr>
      </p:pic>
    </p:spTree>
    <p:extLst>
      <p:ext uri="{BB962C8B-B14F-4D97-AF65-F5344CB8AC3E}">
        <p14:creationId xmlns:p14="http://schemas.microsoft.com/office/powerpoint/2010/main" val="235053084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82058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457200" rtl="0" eaLnBrk="1" latinLnBrk="0" hangingPunct="1">
        <a:spcBef>
          <a:spcPct val="0"/>
        </a:spcBef>
        <a:buNone/>
        <a:defRPr sz="3200" kern="1200" baseline="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hemeOverride" Target="../theme/themeOverride9.xml"/><Relationship Id="rId5" Type="http://schemas.openxmlformats.org/officeDocument/2006/relationships/image" Target="../media/image19.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hemeOverride" Target="../theme/themeOverride10.xml"/><Relationship Id="rId5" Type="http://schemas.openxmlformats.org/officeDocument/2006/relationships/image" Target="../media/image20.jpe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hemeOverride" Target="../theme/themeOverride11.xml"/><Relationship Id="rId5" Type="http://schemas.openxmlformats.org/officeDocument/2006/relationships/image" Target="../media/image21.jpe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hemeOverride" Target="../theme/themeOverride12.xml"/><Relationship Id="rId5" Type="http://schemas.openxmlformats.org/officeDocument/2006/relationships/image" Target="../media/image22.jpe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hemeOverride" Target="../theme/themeOverride13.xml"/><Relationship Id="rId5" Type="http://schemas.openxmlformats.org/officeDocument/2006/relationships/image" Target="../media/image23.jpe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hemeOverride" Target="../theme/themeOverride14.xml"/><Relationship Id="rId5" Type="http://schemas.openxmlformats.org/officeDocument/2006/relationships/image" Target="../media/image24.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hemeOverride" Target="../theme/themeOverride15.xml"/><Relationship Id="rId5" Type="http://schemas.openxmlformats.org/officeDocument/2006/relationships/image" Target="../media/image25.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hemeOverride" Target="../theme/themeOverride16.xml"/><Relationship Id="rId5" Type="http://schemas.openxmlformats.org/officeDocument/2006/relationships/image" Target="../media/image26.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hemeOverride" Target="../theme/themeOverride17.xml"/><Relationship Id="rId5" Type="http://schemas.openxmlformats.org/officeDocument/2006/relationships/image" Target="../media/image29.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hemeOverride" Target="../theme/themeOverride1.xml"/><Relationship Id="rId5" Type="http://schemas.openxmlformats.org/officeDocument/2006/relationships/image" Target="../media/image9.jpe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hemeOverride" Target="../theme/themeOverride18.xml"/><Relationship Id="rId5" Type="http://schemas.openxmlformats.org/officeDocument/2006/relationships/image" Target="../media/image30.jpe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hemeOverride" Target="../theme/themeOverride20.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3.xml"/><Relationship Id="rId5" Type="http://schemas.openxmlformats.org/officeDocument/2006/relationships/image" Target="../media/image12.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4.xml"/><Relationship Id="rId5" Type="http://schemas.openxmlformats.org/officeDocument/2006/relationships/image" Target="../media/image13.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hemeOverride" Target="../theme/themeOverride5.xml"/><Relationship Id="rId5" Type="http://schemas.openxmlformats.org/officeDocument/2006/relationships/image" Target="../media/image14.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hemeOverride" Target="../theme/themeOverride6.xml"/><Relationship Id="rId5" Type="http://schemas.openxmlformats.org/officeDocument/2006/relationships/image" Target="../media/image15.jpe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hemeOverride" Target="../theme/themeOverride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8.xml"/><Relationship Id="rId5" Type="http://schemas.openxmlformats.org/officeDocument/2006/relationships/image" Target="../media/image18.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2190750"/>
            <a:ext cx="5638800" cy="762000"/>
          </a:xfrm>
          <a:noFill/>
        </p:spPr>
        <p:txBody>
          <a:bodyPr>
            <a:normAutofit/>
          </a:bodyPr>
          <a:lstStyle/>
          <a:p>
            <a:r>
              <a:rPr lang="en-US" b="1" dirty="0">
                <a:latin typeface="Arial" pitchFamily="34" charset="0"/>
                <a:cs typeface="Arial" pitchFamily="34" charset="0"/>
              </a:rPr>
              <a:t>Fraternal Benefits</a:t>
            </a:r>
          </a:p>
        </p:txBody>
      </p:sp>
    </p:spTree>
    <p:extLst>
      <p:ext uri="{BB962C8B-B14F-4D97-AF65-F5344CB8AC3E}">
        <p14:creationId xmlns:p14="http://schemas.microsoft.com/office/powerpoint/2010/main" val="287039715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86553" y="316230"/>
            <a:ext cx="6477000" cy="806450"/>
          </a:xfrm>
          <a:prstGeom prst="rect">
            <a:avLst/>
          </a:prstGeom>
        </p:spPr>
        <p:txBody>
          <a:bodyPr anchor="b">
            <a:noAutofit/>
          </a:bodyPr>
          <a:lstStyle/>
          <a:p>
            <a:r>
              <a:rPr lang="en-US" sz="4000" b="1" dirty="0">
                <a:solidFill>
                  <a:srgbClr val="669933"/>
                </a:solidFill>
                <a:latin typeface="Arial" pitchFamily="34" charset="0"/>
                <a:cs typeface="Arial" pitchFamily="34" charset="0"/>
              </a:rPr>
              <a:t>Life Line Screening</a:t>
            </a:r>
            <a:r>
              <a:rPr lang="en-US" sz="4000" b="1" baseline="30000" dirty="0">
                <a:solidFill>
                  <a:srgbClr val="669933"/>
                </a:solidFill>
                <a:latin typeface="Arial" pitchFamily="34" charset="0"/>
                <a:cs typeface="Arial" pitchFamily="34" charset="0"/>
              </a:rPr>
              <a:t>®</a:t>
            </a:r>
            <a:endParaRPr lang="en-US" sz="4000" b="1" dirty="0">
              <a:solidFill>
                <a:srgbClr val="669933"/>
              </a:solidFill>
              <a:latin typeface="Arial" pitchFamily="34" charset="0"/>
              <a:cs typeface="Arial" pitchFamily="34" charset="0"/>
            </a:endParaRPr>
          </a:p>
        </p:txBody>
      </p:sp>
      <p:sp>
        <p:nvSpPr>
          <p:cNvPr id="3" name="TextBox 2"/>
          <p:cNvSpPr txBox="1"/>
          <p:nvPr/>
        </p:nvSpPr>
        <p:spPr>
          <a:xfrm>
            <a:off x="486553" y="1200150"/>
            <a:ext cx="5029200" cy="3354765"/>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Screens for stroke, diabetes and more. </a:t>
            </a:r>
          </a:p>
          <a:p>
            <a:pPr marL="285750" indent="-285750">
              <a:buFont typeface="Arial" pitchFamily="34" charset="0"/>
              <a:buChar char="•"/>
            </a:pPr>
            <a:r>
              <a:rPr lang="en-US" sz="3000" dirty="0">
                <a:latin typeface="Arial" pitchFamily="34" charset="0"/>
                <a:cs typeface="Arial" pitchFamily="34" charset="0"/>
              </a:rPr>
              <a:t>For members ages</a:t>
            </a:r>
            <a:br>
              <a:rPr lang="en-US" sz="3000" dirty="0">
                <a:latin typeface="Arial" pitchFamily="34" charset="0"/>
                <a:cs typeface="Arial" pitchFamily="34" charset="0"/>
              </a:rPr>
            </a:br>
            <a:r>
              <a:rPr lang="en-US" sz="3000" dirty="0">
                <a:latin typeface="Arial" pitchFamily="34" charset="0"/>
                <a:cs typeface="Arial" pitchFamily="34" charset="0"/>
              </a:rPr>
              <a:t>50-80.</a:t>
            </a:r>
          </a:p>
          <a:p>
            <a:pPr marL="285750" indent="-285750">
              <a:buFont typeface="Arial" pitchFamily="34" charset="0"/>
              <a:buChar char="•"/>
            </a:pPr>
            <a:r>
              <a:rPr lang="en-US" sz="3000" dirty="0">
                <a:latin typeface="Arial" pitchFamily="34" charset="0"/>
                <a:cs typeface="Arial" pitchFamily="34" charset="0"/>
              </a:rPr>
              <a:t>Reduced cost of </a:t>
            </a:r>
            <a:br>
              <a:rPr lang="en-US" sz="3000" dirty="0">
                <a:latin typeface="Arial" pitchFamily="34" charset="0"/>
                <a:cs typeface="Arial" pitchFamily="34" charset="0"/>
              </a:rPr>
            </a:br>
            <a:r>
              <a:rPr lang="en-US" sz="3000" dirty="0">
                <a:latin typeface="Arial" pitchFamily="34" charset="0"/>
                <a:cs typeface="Arial" pitchFamily="34" charset="0"/>
              </a:rPr>
              <a:t>$129.</a:t>
            </a:r>
            <a:br>
              <a:rPr lang="en-US" sz="3200" dirty="0">
                <a:latin typeface="Arial" pitchFamily="34" charset="0"/>
                <a:cs typeface="Arial" pitchFamily="34" charset="0"/>
              </a:rPr>
            </a:br>
            <a:endParaRPr lang="en-US" sz="3200" dirty="0">
              <a:latin typeface="Arial" pitchFamily="34" charset="0"/>
              <a:cs typeface="Arial" pitchFamily="34" charset="0"/>
            </a:endParaRPr>
          </a:p>
        </p:txBody>
      </p:sp>
      <p:pic>
        <p:nvPicPr>
          <p:cNvPr id="9218" name="Picture 2" descr="C:\Documents and Settings\aheld\Local Settings\Temporary Internet Files\Content.IE5\CLC8EJHH\MP90044848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800600" y="1200150"/>
            <a:ext cx="3856847" cy="3474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386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590550"/>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Make An Impact</a:t>
            </a:r>
            <a:r>
              <a:rPr lang="en-US" sz="4000" b="1" baseline="30000" dirty="0">
                <a:solidFill>
                  <a:srgbClr val="669933"/>
                </a:solidFill>
                <a:latin typeface="Arial" pitchFamily="34" charset="0"/>
                <a:cs typeface="Arial" pitchFamily="34" charset="0"/>
              </a:rPr>
              <a:t>® </a:t>
            </a:r>
            <a:r>
              <a:rPr lang="en-US" sz="4000" b="1" dirty="0">
                <a:solidFill>
                  <a:srgbClr val="669933"/>
                </a:solidFill>
                <a:latin typeface="Arial" pitchFamily="34" charset="0"/>
                <a:cs typeface="Arial" pitchFamily="34" charset="0"/>
              </a:rPr>
              <a:t>Scholarships</a:t>
            </a:r>
          </a:p>
        </p:txBody>
      </p:sp>
      <p:sp>
        <p:nvSpPr>
          <p:cNvPr id="3" name="TextBox 2"/>
          <p:cNvSpPr txBox="1"/>
          <p:nvPr/>
        </p:nvSpPr>
        <p:spPr>
          <a:xfrm>
            <a:off x="5181600" y="1466198"/>
            <a:ext cx="3505200" cy="2862322"/>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198 one-time scholarships.</a:t>
            </a:r>
          </a:p>
          <a:p>
            <a:pPr marL="285750" indent="-285750">
              <a:buFont typeface="Arial" pitchFamily="34" charset="0"/>
              <a:buChar char="•"/>
            </a:pPr>
            <a:r>
              <a:rPr lang="en-US" sz="3000" dirty="0">
                <a:latin typeface="Arial" pitchFamily="34" charset="0"/>
                <a:cs typeface="Arial" pitchFamily="34" charset="0"/>
              </a:rPr>
              <a:t>$450,000 awarded to students each year!</a:t>
            </a:r>
          </a:p>
        </p:txBody>
      </p:sp>
      <p:pic>
        <p:nvPicPr>
          <p:cNvPr id="7" name="Picture 6" descr="Students at a graduation ceremony">
            <a:extLst>
              <a:ext uri="{FF2B5EF4-FFF2-40B4-BE49-F238E27FC236}">
                <a16:creationId xmlns:a16="http://schemas.microsoft.com/office/drawing/2014/main" id="{52C4A67D-2909-4553-B158-BC7D05A7B9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63"/>
          <a:stretch/>
        </p:blipFill>
        <p:spPr>
          <a:xfrm>
            <a:off x="609600" y="1397000"/>
            <a:ext cx="4298731" cy="2800350"/>
          </a:xfrm>
          <a:prstGeom prst="rect">
            <a:avLst/>
          </a:prstGeom>
        </p:spPr>
      </p:pic>
    </p:spTree>
    <p:extLst>
      <p:ext uri="{BB962C8B-B14F-4D97-AF65-F5344CB8AC3E}">
        <p14:creationId xmlns:p14="http://schemas.microsoft.com/office/powerpoint/2010/main" val="28371278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390624"/>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Make An Impact</a:t>
            </a:r>
            <a:r>
              <a:rPr lang="en-US" sz="4000" b="1" baseline="30000" dirty="0">
                <a:solidFill>
                  <a:srgbClr val="669933"/>
                </a:solidFill>
                <a:latin typeface="Arial" pitchFamily="34" charset="0"/>
                <a:cs typeface="Arial" pitchFamily="34" charset="0"/>
              </a:rPr>
              <a:t>®</a:t>
            </a:r>
            <a:r>
              <a:rPr lang="en-US" sz="4000" b="1" dirty="0">
                <a:solidFill>
                  <a:srgbClr val="669933"/>
                </a:solidFill>
                <a:latin typeface="Arial" pitchFamily="34" charset="0"/>
                <a:cs typeface="Arial" pitchFamily="34" charset="0"/>
              </a:rPr>
              <a:t> Scholarships</a:t>
            </a:r>
          </a:p>
        </p:txBody>
      </p:sp>
      <p:sp>
        <p:nvSpPr>
          <p:cNvPr id="3" name="TextBox 2"/>
          <p:cNvSpPr txBox="1"/>
          <p:nvPr/>
        </p:nvSpPr>
        <p:spPr>
          <a:xfrm>
            <a:off x="4343400" y="1197074"/>
            <a:ext cx="4636660" cy="3323987"/>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Volunteer service is important – 40 hours in last 2 years. </a:t>
            </a:r>
          </a:p>
          <a:p>
            <a:pPr marL="285750" indent="-285750">
              <a:buFont typeface="Arial" pitchFamily="34" charset="0"/>
              <a:buChar char="•"/>
            </a:pPr>
            <a:r>
              <a:rPr lang="en-US" sz="3000" dirty="0">
                <a:latin typeface="Arial" pitchFamily="34" charset="0"/>
                <a:cs typeface="Arial" pitchFamily="34" charset="0"/>
              </a:rPr>
              <a:t>Minimum GPA required.</a:t>
            </a:r>
          </a:p>
          <a:p>
            <a:pPr marL="285750" indent="-285750">
              <a:buFont typeface="Arial" pitchFamily="34" charset="0"/>
              <a:buChar char="•"/>
            </a:pPr>
            <a:r>
              <a:rPr lang="en-US" sz="3000" dirty="0">
                <a:latin typeface="Arial" pitchFamily="34" charset="0"/>
                <a:cs typeface="Arial" pitchFamily="34" charset="0"/>
              </a:rPr>
              <a:t>Must have life insurance for 2 years.</a:t>
            </a:r>
          </a:p>
          <a:p>
            <a:pPr marL="285750" indent="-285750">
              <a:buFont typeface="Arial" pitchFamily="34" charset="0"/>
              <a:buChar char="•"/>
            </a:pPr>
            <a:r>
              <a:rPr lang="en-US" sz="3000" dirty="0">
                <a:latin typeface="Arial" pitchFamily="34" charset="0"/>
                <a:cs typeface="Arial" pitchFamily="34" charset="0"/>
              </a:rPr>
              <a:t>Apply online.</a:t>
            </a:r>
            <a:endParaRPr lang="en-US" sz="2800" dirty="0">
              <a:latin typeface="Arial" pitchFamily="34" charset="0"/>
              <a:cs typeface="Arial" pitchFamily="34" charset="0"/>
            </a:endParaRPr>
          </a:p>
        </p:txBody>
      </p:sp>
      <p:pic>
        <p:nvPicPr>
          <p:cNvPr id="5" name="Picture 4">
            <a:extLst>
              <a:ext uri="{FF2B5EF4-FFF2-40B4-BE49-F238E27FC236}">
                <a16:creationId xmlns:a16="http://schemas.microsoft.com/office/drawing/2014/main" id="{8F9F1FCF-CDDE-4157-915B-8748A23A67F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208"/>
          <a:stretch/>
        </p:blipFill>
        <p:spPr>
          <a:xfrm>
            <a:off x="624052" y="1197074"/>
            <a:ext cx="3552497" cy="2822476"/>
          </a:xfrm>
          <a:prstGeom prst="rect">
            <a:avLst/>
          </a:prstGeom>
        </p:spPr>
      </p:pic>
    </p:spTree>
    <p:extLst>
      <p:ext uri="{BB962C8B-B14F-4D97-AF65-F5344CB8AC3E}">
        <p14:creationId xmlns:p14="http://schemas.microsoft.com/office/powerpoint/2010/main" val="3911567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6133" y="361950"/>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National Parks Pass</a:t>
            </a:r>
          </a:p>
        </p:txBody>
      </p:sp>
      <p:sp>
        <p:nvSpPr>
          <p:cNvPr id="3" name="TextBox 2"/>
          <p:cNvSpPr txBox="1"/>
          <p:nvPr/>
        </p:nvSpPr>
        <p:spPr>
          <a:xfrm>
            <a:off x="544484" y="1168400"/>
            <a:ext cx="5551516" cy="3354765"/>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For members 62 and older.</a:t>
            </a:r>
          </a:p>
          <a:p>
            <a:pPr marL="285750" indent="-285750">
              <a:buFont typeface="Arial" pitchFamily="34" charset="0"/>
              <a:buChar char="•"/>
            </a:pPr>
            <a:r>
              <a:rPr lang="en-US" sz="3000" dirty="0">
                <a:latin typeface="Arial" pitchFamily="34" charset="0"/>
                <a:cs typeface="Arial" pitchFamily="34" charset="0"/>
              </a:rPr>
              <a:t>Access to more than 2,000 parks and other sites.</a:t>
            </a:r>
          </a:p>
          <a:p>
            <a:pPr marL="285750" indent="-285750">
              <a:buFont typeface="Arial" pitchFamily="34" charset="0"/>
              <a:buChar char="•"/>
            </a:pPr>
            <a:r>
              <a:rPr lang="en-US" sz="3000" dirty="0">
                <a:latin typeface="Arial" pitchFamily="34" charset="0"/>
                <a:cs typeface="Arial" pitchFamily="34" charset="0"/>
              </a:rPr>
              <a:t>$5 reimbursement. </a:t>
            </a:r>
          </a:p>
          <a:p>
            <a:pPr marL="285750" indent="-285750">
              <a:buFont typeface="Arial" pitchFamily="34" charset="0"/>
              <a:buChar char="•"/>
            </a:pPr>
            <a:r>
              <a:rPr lang="en-US" sz="3000" dirty="0">
                <a:latin typeface="Arial" pitchFamily="34" charset="0"/>
                <a:cs typeface="Arial" pitchFamily="34" charset="0"/>
              </a:rPr>
              <a:t>Apply on-site, by mail</a:t>
            </a:r>
            <a:br>
              <a:rPr lang="en-US" sz="3000" dirty="0">
                <a:latin typeface="Arial" pitchFamily="34" charset="0"/>
                <a:cs typeface="Arial" pitchFamily="34" charset="0"/>
              </a:rPr>
            </a:br>
            <a:r>
              <a:rPr lang="en-US" sz="3000" dirty="0">
                <a:latin typeface="Arial" pitchFamily="34" charset="0"/>
                <a:cs typeface="Arial" pitchFamily="34" charset="0"/>
              </a:rPr>
              <a:t>or online.</a:t>
            </a:r>
          </a:p>
          <a:p>
            <a:endParaRPr lang="en-US" sz="3200" dirty="0">
              <a:latin typeface="Arial" pitchFamily="34" charset="0"/>
              <a:cs typeface="Arial" pitchFamily="34" charset="0"/>
            </a:endParaRPr>
          </a:p>
        </p:txBody>
      </p:sp>
      <p:pic>
        <p:nvPicPr>
          <p:cNvPr id="4098" name="Picture 2" descr="C:\Documents and Settings\aheld\Local Settings\Temporary Internet Files\Content.IE5\KQ9UKNF5\MP900442509[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867400" y="982866"/>
            <a:ext cx="2939668" cy="376809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225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3771" y="349021"/>
            <a:ext cx="5562600" cy="806450"/>
          </a:xfrm>
          <a:prstGeom prst="rect">
            <a:avLst/>
          </a:prstGeom>
        </p:spPr>
        <p:txBody>
          <a:bodyPr>
            <a:normAutofit/>
          </a:bodyPr>
          <a:lstStyle/>
          <a:p>
            <a:r>
              <a:rPr lang="en-US" sz="4000" b="1" dirty="0">
                <a:solidFill>
                  <a:srgbClr val="669933"/>
                </a:solidFill>
                <a:latin typeface="Arial" pitchFamily="34" charset="0"/>
                <a:cs typeface="Arial" pitchFamily="34" charset="0"/>
              </a:rPr>
              <a:t>Newborn Benefit</a:t>
            </a:r>
          </a:p>
        </p:txBody>
      </p:sp>
      <p:sp>
        <p:nvSpPr>
          <p:cNvPr id="3" name="TextBox 2"/>
          <p:cNvSpPr txBox="1"/>
          <p:nvPr/>
        </p:nvSpPr>
        <p:spPr>
          <a:xfrm>
            <a:off x="2865974" y="1169672"/>
            <a:ext cx="6160793" cy="3323987"/>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For parents of infants in poor health. </a:t>
            </a:r>
          </a:p>
          <a:p>
            <a:pPr marL="285750" indent="-285750">
              <a:buFont typeface="Arial" pitchFamily="34" charset="0"/>
              <a:buChar char="•"/>
            </a:pPr>
            <a:r>
              <a:rPr lang="en-US" sz="3000" dirty="0">
                <a:latin typeface="Arial" pitchFamily="34" charset="0"/>
                <a:cs typeface="Arial" pitchFamily="34" charset="0"/>
              </a:rPr>
              <a:t>Permanent life insurance – issued at standard rates, regardless of health.</a:t>
            </a:r>
          </a:p>
          <a:p>
            <a:pPr marL="285750" indent="-285750">
              <a:buFont typeface="Arial" pitchFamily="34" charset="0"/>
              <a:buChar char="•"/>
            </a:pPr>
            <a:r>
              <a:rPr lang="en-US" sz="3000" dirty="0">
                <a:latin typeface="Arial" pitchFamily="34" charset="0"/>
                <a:cs typeface="Arial" pitchFamily="34" charset="0"/>
              </a:rPr>
              <a:t>Additional coverage at 16 and 21.</a:t>
            </a:r>
          </a:p>
          <a:p>
            <a:pPr marL="285750" indent="-285750">
              <a:buFont typeface="Arial" pitchFamily="34" charset="0"/>
              <a:buChar char="•"/>
            </a:pPr>
            <a:r>
              <a:rPr lang="en-US" sz="3000" dirty="0">
                <a:latin typeface="Arial" pitchFamily="34" charset="0"/>
                <a:cs typeface="Arial" pitchFamily="34" charset="0"/>
              </a:rPr>
              <a:t>$5,000 in case of tragedy.</a:t>
            </a:r>
            <a:endParaRPr lang="en-US" sz="3200" dirty="0">
              <a:latin typeface="Arial" pitchFamily="34" charset="0"/>
              <a:cs typeface="Arial" pitchFamily="34" charset="0"/>
            </a:endParaRPr>
          </a:p>
        </p:txBody>
      </p:sp>
      <p:pic>
        <p:nvPicPr>
          <p:cNvPr id="5" name="Picture 2" descr="C:\Documents and Settings\aheld\Local Settings\Temporary Internet Files\Content.IE5\QXNNG6ZY\MP90040936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437940" y="1169672"/>
            <a:ext cx="2243238" cy="29260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55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361950"/>
            <a:ext cx="5181600" cy="806450"/>
          </a:xfrm>
          <a:prstGeom prst="rect">
            <a:avLst/>
          </a:prstGeom>
        </p:spPr>
        <p:txBody>
          <a:bodyPr>
            <a:noAutofit/>
          </a:bodyPr>
          <a:lstStyle/>
          <a:p>
            <a:r>
              <a:rPr lang="en-US" sz="4000" b="1" dirty="0">
                <a:solidFill>
                  <a:srgbClr val="669933"/>
                </a:solidFill>
                <a:latin typeface="Arial" pitchFamily="34" charset="0"/>
                <a:cs typeface="Arial" pitchFamily="34" charset="0"/>
              </a:rPr>
              <a:t>Newborn Benefit</a:t>
            </a:r>
          </a:p>
        </p:txBody>
      </p:sp>
      <p:sp>
        <p:nvSpPr>
          <p:cNvPr id="3" name="TextBox 2"/>
          <p:cNvSpPr txBox="1"/>
          <p:nvPr/>
        </p:nvSpPr>
        <p:spPr>
          <a:xfrm>
            <a:off x="4305138" y="1242120"/>
            <a:ext cx="4724400" cy="2893100"/>
          </a:xfrm>
          <a:prstGeom prst="rect">
            <a:avLst/>
          </a:prstGeom>
          <a:noFill/>
        </p:spPr>
        <p:txBody>
          <a:bodyPr wrap="square" rtlCol="0">
            <a:spAutoFit/>
          </a:bodyPr>
          <a:lstStyle/>
          <a:p>
            <a:pPr marL="285750" indent="-285750">
              <a:buFont typeface="Arial" pitchFamily="34" charset="0"/>
              <a:buChar char="•"/>
            </a:pPr>
            <a:r>
              <a:rPr lang="en-US" sz="3000" dirty="0">
                <a:latin typeface="Arial" panose="020B0604020202020204" pitchFamily="34" charset="0"/>
                <a:cs typeface="Arial" pitchFamily="34" charset="0"/>
              </a:rPr>
              <a:t>1 parent must have insurance 6 months </a:t>
            </a:r>
            <a:br>
              <a:rPr lang="en-US" sz="3000" dirty="0">
                <a:latin typeface="Arial" panose="020B0604020202020204" pitchFamily="34" charset="0"/>
                <a:cs typeface="Arial" pitchFamily="34" charset="0"/>
              </a:rPr>
            </a:br>
            <a:r>
              <a:rPr lang="en-US" sz="3000" dirty="0">
                <a:latin typeface="Arial" panose="020B0604020202020204" pitchFamily="34" charset="0"/>
                <a:cs typeface="Arial" pitchFamily="34" charset="0"/>
              </a:rPr>
              <a:t>prior to child’s birth.</a:t>
            </a:r>
          </a:p>
          <a:p>
            <a:pPr marL="285750" indent="-285750">
              <a:buFont typeface="Arial" pitchFamily="34" charset="0"/>
              <a:buChar char="•"/>
            </a:pPr>
            <a:r>
              <a:rPr lang="en-US" sz="3000" dirty="0">
                <a:latin typeface="Arial" panose="020B0604020202020204" pitchFamily="34" charset="0"/>
                <a:cs typeface="Arial" pitchFamily="34" charset="0"/>
              </a:rPr>
              <a:t>All certificates must be </a:t>
            </a:r>
            <a:br>
              <a:rPr lang="en-US" sz="3000" dirty="0">
                <a:latin typeface="Arial" panose="020B0604020202020204" pitchFamily="34" charset="0"/>
                <a:cs typeface="Arial" pitchFamily="34" charset="0"/>
              </a:rPr>
            </a:br>
            <a:r>
              <a:rPr lang="en-US" sz="3000" dirty="0">
                <a:latin typeface="Arial" panose="020B0604020202020204" pitchFamily="34" charset="0"/>
                <a:cs typeface="Arial" pitchFamily="34" charset="0"/>
              </a:rPr>
              <a:t>in good standing at birth.</a:t>
            </a:r>
          </a:p>
          <a:p>
            <a:endParaRPr lang="en-US" sz="3200" dirty="0">
              <a:latin typeface="Arial" panose="020B0604020202020204" pitchFamily="34" charset="0"/>
              <a:cs typeface="Arial" pitchFamily="34" charset="0"/>
            </a:endParaRPr>
          </a:p>
        </p:txBody>
      </p:sp>
      <p:pic>
        <p:nvPicPr>
          <p:cNvPr id="4" name="Picture 2" descr="hand holding baby's fo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85800" y="1168400"/>
            <a:ext cx="3390738" cy="2927350"/>
          </a:xfrm>
          <a:prstGeom prst="rect">
            <a:avLst/>
          </a:prstGeom>
        </p:spPr>
      </p:pic>
    </p:spTree>
    <p:extLst>
      <p:ext uri="{BB962C8B-B14F-4D97-AF65-F5344CB8AC3E}">
        <p14:creationId xmlns:p14="http://schemas.microsoft.com/office/powerpoint/2010/main" val="2985134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264537"/>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Orphan Benefit</a:t>
            </a:r>
          </a:p>
        </p:txBody>
      </p:sp>
      <p:sp>
        <p:nvSpPr>
          <p:cNvPr id="3" name="TextBox 2"/>
          <p:cNvSpPr txBox="1"/>
          <p:nvPr/>
        </p:nvSpPr>
        <p:spPr>
          <a:xfrm>
            <a:off x="546538" y="1070987"/>
            <a:ext cx="5244662" cy="3323987"/>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For members’ children </a:t>
            </a:r>
            <a:br>
              <a:rPr lang="en-US" sz="3000" dirty="0">
                <a:latin typeface="Arial" pitchFamily="34" charset="0"/>
                <a:cs typeface="Arial" pitchFamily="34" charset="0"/>
              </a:rPr>
            </a:br>
            <a:r>
              <a:rPr lang="en-US" sz="3000" dirty="0">
                <a:latin typeface="Arial" pitchFamily="34" charset="0"/>
                <a:cs typeface="Arial" pitchFamily="34" charset="0"/>
              </a:rPr>
              <a:t>orphaned before age 19.</a:t>
            </a:r>
          </a:p>
          <a:p>
            <a:pPr marL="285750" indent="-285750">
              <a:buFont typeface="Arial" pitchFamily="34" charset="0"/>
              <a:buChar char="•"/>
            </a:pPr>
            <a:r>
              <a:rPr lang="en-US" sz="3000" dirty="0">
                <a:latin typeface="Arial" pitchFamily="34" charset="0"/>
                <a:cs typeface="Arial" pitchFamily="34" charset="0"/>
              </a:rPr>
              <a:t>Monthly payments </a:t>
            </a:r>
            <a:br>
              <a:rPr lang="en-US" sz="3000" dirty="0">
                <a:latin typeface="Arial" pitchFamily="34" charset="0"/>
                <a:cs typeface="Arial" pitchFamily="34" charset="0"/>
              </a:rPr>
            </a:br>
            <a:r>
              <a:rPr lang="en-US" sz="3000" dirty="0">
                <a:latin typeface="Arial" pitchFamily="34" charset="0"/>
                <a:cs typeface="Arial" pitchFamily="34" charset="0"/>
              </a:rPr>
              <a:t>of $200-$300.</a:t>
            </a:r>
          </a:p>
          <a:p>
            <a:pPr marL="285750" indent="-285750">
              <a:buFont typeface="Arial" pitchFamily="34" charset="0"/>
              <a:buChar char="•"/>
            </a:pPr>
            <a:r>
              <a:rPr lang="en-US" sz="3000" dirty="0">
                <a:latin typeface="Arial" pitchFamily="34" charset="0"/>
                <a:cs typeface="Arial" pitchFamily="34" charset="0"/>
              </a:rPr>
              <a:t>Payments continue </a:t>
            </a:r>
            <a:br>
              <a:rPr lang="en-US" sz="3000" dirty="0">
                <a:latin typeface="Arial" pitchFamily="34" charset="0"/>
                <a:cs typeface="Arial" pitchFamily="34" charset="0"/>
              </a:rPr>
            </a:br>
            <a:r>
              <a:rPr lang="en-US" sz="3000" dirty="0">
                <a:latin typeface="Arial" pitchFamily="34" charset="0"/>
                <a:cs typeface="Arial" pitchFamily="34" charset="0"/>
              </a:rPr>
              <a:t>through childhood.</a:t>
            </a:r>
          </a:p>
          <a:p>
            <a:pPr marL="285750" indent="-285750">
              <a:buFont typeface="Arial" pitchFamily="34" charset="0"/>
              <a:buChar char="•"/>
            </a:pPr>
            <a:r>
              <a:rPr lang="en-US" sz="3000" dirty="0">
                <a:latin typeface="Arial" pitchFamily="34" charset="0"/>
                <a:cs typeface="Arial" pitchFamily="34" charset="0"/>
              </a:rPr>
              <a:t>$16,000 education grant.</a:t>
            </a:r>
            <a:endParaRPr lang="en-US" sz="3200" dirty="0">
              <a:latin typeface="Arial" pitchFamily="34" charset="0"/>
              <a:cs typeface="Arial" pitchFamily="34" charset="0"/>
            </a:endParaRPr>
          </a:p>
        </p:txBody>
      </p:sp>
      <p:pic>
        <p:nvPicPr>
          <p:cNvPr id="6" name="Picture 2" descr="C:\Documents and Settings\aheld\Local Settings\Temporary Internet Files\Content.IE5\CF9BPO4G\MP900448737[1].jpg">
            <a:extLst>
              <a:ext uri="{FF2B5EF4-FFF2-40B4-BE49-F238E27FC236}">
                <a16:creationId xmlns:a16="http://schemas.microsoft.com/office/drawing/2014/main" id="{FF8A9818-D5F5-4E1B-80FF-310D650DCBE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757041" y="499599"/>
            <a:ext cx="2958662" cy="4144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0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238453"/>
            <a:ext cx="7543800" cy="806450"/>
          </a:xfrm>
          <a:prstGeom prst="rect">
            <a:avLst/>
          </a:prstGeom>
        </p:spPr>
        <p:txBody>
          <a:bodyPr>
            <a:noAutofit/>
          </a:bodyPr>
          <a:lstStyle/>
          <a:p>
            <a:r>
              <a:rPr lang="en-US" sz="4000" b="1" dirty="0">
                <a:solidFill>
                  <a:srgbClr val="669933"/>
                </a:solidFill>
                <a:latin typeface="Arial" pitchFamily="34" charset="0"/>
                <a:cs typeface="Arial" pitchFamily="34" charset="0"/>
              </a:rPr>
              <a:t>Orphan Benefit</a:t>
            </a:r>
          </a:p>
        </p:txBody>
      </p:sp>
      <p:sp>
        <p:nvSpPr>
          <p:cNvPr id="3" name="TextBox 2"/>
          <p:cNvSpPr txBox="1"/>
          <p:nvPr/>
        </p:nvSpPr>
        <p:spPr>
          <a:xfrm>
            <a:off x="817179" y="1044903"/>
            <a:ext cx="3852165" cy="3385542"/>
          </a:xfrm>
          <a:prstGeom prst="rect">
            <a:avLst/>
          </a:prstGeom>
          <a:noFill/>
        </p:spPr>
        <p:txBody>
          <a:bodyPr wrap="square" rtlCol="0">
            <a:spAutoFit/>
          </a:bodyPr>
          <a:lstStyle/>
          <a:p>
            <a:r>
              <a:rPr lang="en-US" sz="3000" dirty="0">
                <a:latin typeface="Arial" pitchFamily="34" charset="0"/>
                <a:cs typeface="Arial" pitchFamily="34" charset="0"/>
              </a:rPr>
              <a:t>Last surviving legal parent must have been a member with life insurance for at least 6 months.</a:t>
            </a:r>
          </a:p>
          <a:p>
            <a:endParaRPr lang="en-US" sz="3200" dirty="0">
              <a:latin typeface="Arial" pitchFamily="34" charset="0"/>
              <a:cs typeface="Arial" pitchFamily="34" charset="0"/>
            </a:endParaRPr>
          </a:p>
          <a:p>
            <a:endParaRPr lang="en-US" sz="3200" dirty="0">
              <a:latin typeface="Arial" pitchFamily="34" charset="0"/>
              <a:cs typeface="Arial" pitchFamily="34" charset="0"/>
            </a:endParaRPr>
          </a:p>
        </p:txBody>
      </p:sp>
      <p:pic>
        <p:nvPicPr>
          <p:cNvPr id="5" name="Picture 2" descr="Child sitting on a couch">
            <a:extLst>
              <a:ext uri="{FF2B5EF4-FFF2-40B4-BE49-F238E27FC236}">
                <a16:creationId xmlns:a16="http://schemas.microsoft.com/office/drawing/2014/main" id="{5A85C3E7-CF43-4BAB-81E4-6765D3FE83F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11" r="1"/>
          <a:stretch/>
        </p:blipFill>
        <p:spPr bwMode="auto">
          <a:xfrm>
            <a:off x="4860345" y="1052128"/>
            <a:ext cx="3852165" cy="342462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541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20587" y="346288"/>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PerkSpot</a:t>
            </a:r>
          </a:p>
        </p:txBody>
      </p:sp>
      <p:sp>
        <p:nvSpPr>
          <p:cNvPr id="3" name="TextBox 2"/>
          <p:cNvSpPr txBox="1"/>
          <p:nvPr/>
        </p:nvSpPr>
        <p:spPr>
          <a:xfrm>
            <a:off x="5818039" y="1125550"/>
            <a:ext cx="3312823" cy="3354765"/>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Exclusive discount hub.</a:t>
            </a:r>
          </a:p>
          <a:p>
            <a:pPr marL="285750" indent="-285750">
              <a:buFont typeface="Arial" pitchFamily="34" charset="0"/>
              <a:buChar char="•"/>
            </a:pPr>
            <a:r>
              <a:rPr lang="en-US" sz="3000" dirty="0">
                <a:latin typeface="Arial" pitchFamily="34" charset="0"/>
                <a:cs typeface="Arial" pitchFamily="34" charset="0"/>
              </a:rPr>
              <a:t>View by: </a:t>
            </a:r>
          </a:p>
          <a:p>
            <a:pPr marL="742950" lvl="1" indent="-285750">
              <a:buFont typeface="Arial" pitchFamily="34" charset="0"/>
              <a:buChar char="•"/>
            </a:pPr>
            <a:r>
              <a:rPr lang="en-US" sz="3000" dirty="0">
                <a:latin typeface="Arial" pitchFamily="34" charset="0"/>
                <a:cs typeface="Arial" pitchFamily="34" charset="0"/>
              </a:rPr>
              <a:t>Category.</a:t>
            </a:r>
          </a:p>
          <a:p>
            <a:pPr marL="742950" lvl="1" indent="-285750">
              <a:buFont typeface="Arial" pitchFamily="34" charset="0"/>
              <a:buChar char="•"/>
            </a:pPr>
            <a:r>
              <a:rPr lang="en-US" sz="3000" dirty="0">
                <a:latin typeface="Arial" pitchFamily="34" charset="0"/>
                <a:cs typeface="Arial" pitchFamily="34" charset="0"/>
              </a:rPr>
              <a:t>Brand.</a:t>
            </a:r>
          </a:p>
          <a:p>
            <a:pPr marL="742950" lvl="1" indent="-285750">
              <a:buFont typeface="Arial" pitchFamily="34" charset="0"/>
              <a:buChar char="•"/>
            </a:pPr>
            <a:r>
              <a:rPr lang="en-US" sz="3000" dirty="0">
                <a:latin typeface="Arial" pitchFamily="34" charset="0"/>
                <a:cs typeface="Arial" pitchFamily="34" charset="0"/>
              </a:rPr>
              <a:t>Preferences.</a:t>
            </a:r>
          </a:p>
          <a:p>
            <a:endParaRPr lang="en-US" sz="3200" dirty="0">
              <a:latin typeface="Arial" pitchFamily="34" charset="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587" y="1220592"/>
            <a:ext cx="4845480" cy="1582341"/>
          </a:xfrm>
          <a:prstGeom prst="rect">
            <a:avLst/>
          </a:prstGeom>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587" y="2802933"/>
            <a:ext cx="4845480" cy="934511"/>
          </a:xfrm>
          <a:prstGeom prst="rect">
            <a:avLst/>
          </a:prstGeom>
          <a:ln>
            <a:noFill/>
          </a:ln>
        </p:spPr>
      </p:pic>
    </p:spTree>
    <p:extLst>
      <p:ext uri="{BB962C8B-B14F-4D97-AF65-F5344CB8AC3E}">
        <p14:creationId xmlns:p14="http://schemas.microsoft.com/office/powerpoint/2010/main" val="255795633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479021"/>
            <a:ext cx="7772400" cy="806450"/>
          </a:xfrm>
          <a:prstGeom prst="rect">
            <a:avLst/>
          </a:prstGeom>
        </p:spPr>
        <p:txBody>
          <a:bodyPr>
            <a:noAutofit/>
          </a:bodyPr>
          <a:lstStyle/>
          <a:p>
            <a:r>
              <a:rPr lang="en-US" sz="4000" b="1" dirty="0" err="1">
                <a:solidFill>
                  <a:srgbClr val="669933"/>
                </a:solidFill>
                <a:latin typeface="Arial" pitchFamily="34" charset="0"/>
                <a:cs typeface="Arial" pitchFamily="34" charset="0"/>
              </a:rPr>
              <a:t>ScriptSave</a:t>
            </a:r>
            <a:r>
              <a:rPr lang="en-US" sz="4000" b="1" dirty="0">
                <a:solidFill>
                  <a:srgbClr val="669933"/>
                </a:solidFill>
                <a:latin typeface="Arial" pitchFamily="34" charset="0"/>
                <a:cs typeface="Arial" pitchFamily="34" charset="0"/>
              </a:rPr>
              <a:t>® </a:t>
            </a:r>
            <a:r>
              <a:rPr lang="en-US" sz="4000" b="1" dirty="0" err="1">
                <a:solidFill>
                  <a:srgbClr val="669933"/>
                </a:solidFill>
                <a:latin typeface="Arial" pitchFamily="34" charset="0"/>
                <a:cs typeface="Arial" pitchFamily="34" charset="0"/>
              </a:rPr>
              <a:t>WellRx</a:t>
            </a:r>
            <a:r>
              <a:rPr lang="en-US" sz="4000" b="1" dirty="0">
                <a:solidFill>
                  <a:srgbClr val="669933"/>
                </a:solidFill>
                <a:latin typeface="Arial" pitchFamily="34" charset="0"/>
                <a:cs typeface="Arial" pitchFamily="34" charset="0"/>
              </a:rPr>
              <a:t> Premier</a:t>
            </a:r>
          </a:p>
        </p:txBody>
      </p:sp>
      <p:sp>
        <p:nvSpPr>
          <p:cNvPr id="3" name="TextBox 2"/>
          <p:cNvSpPr txBox="1"/>
          <p:nvPr/>
        </p:nvSpPr>
        <p:spPr>
          <a:xfrm>
            <a:off x="820731" y="1311090"/>
            <a:ext cx="4970469" cy="2862322"/>
          </a:xfrm>
          <a:prstGeom prst="rect">
            <a:avLst/>
          </a:prstGeom>
          <a:noFill/>
        </p:spPr>
        <p:txBody>
          <a:bodyPr wrap="square" rtlCol="0">
            <a:spAutoFit/>
          </a:bodyPr>
          <a:lstStyle>
            <a:defPPr>
              <a:defRPr lang="en-US"/>
            </a:defPPr>
            <a:lvl1pPr marL="285750" indent="-285750">
              <a:buFont typeface="Arial" pitchFamily="34" charset="0"/>
              <a:buChar char="•"/>
              <a:defRPr sz="3200">
                <a:latin typeface="Arial" panose="020B0604020202020204" pitchFamily="34" charset="0"/>
                <a:cs typeface="Arial" panose="020B0604020202020204" pitchFamily="34" charset="0"/>
              </a:defRPr>
            </a:lvl1pPr>
          </a:lstStyle>
          <a:p>
            <a:r>
              <a:rPr lang="en-US" sz="3000" dirty="0"/>
              <a:t>Prescription savings card.</a:t>
            </a:r>
          </a:p>
          <a:p>
            <a:r>
              <a:rPr lang="en-US" sz="3000" dirty="0"/>
              <a:t>Honored at numerous pharmacies.</a:t>
            </a:r>
          </a:p>
          <a:p>
            <a:r>
              <a:rPr lang="en-US" sz="3000" dirty="0"/>
              <a:t>Discounts on medications, vision care, health supplies and more.</a:t>
            </a:r>
          </a:p>
        </p:txBody>
      </p:sp>
      <p:pic>
        <p:nvPicPr>
          <p:cNvPr id="1026" name="Picture 2" descr="C:\Documents and Settings\aheld\Local Settings\Temporary Internet Files\Content.IE5\PK44E73G\MP90040087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tretch/>
        </p:blipFill>
        <p:spPr bwMode="auto">
          <a:xfrm>
            <a:off x="5960225" y="1336709"/>
            <a:ext cx="2497975" cy="31214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104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398318"/>
            <a:ext cx="6705600" cy="806450"/>
          </a:xfrm>
          <a:prstGeom prst="rect">
            <a:avLst/>
          </a:prstGeom>
        </p:spPr>
        <p:txBody>
          <a:bodyPr>
            <a:noAutofit/>
          </a:bodyPr>
          <a:lstStyle/>
          <a:p>
            <a:r>
              <a:rPr lang="en-US" sz="4000" b="1" dirty="0">
                <a:solidFill>
                  <a:srgbClr val="669933"/>
                </a:solidFill>
                <a:latin typeface="Arial" pitchFamily="34" charset="0"/>
                <a:cs typeface="Arial" pitchFamily="34" charset="0"/>
              </a:rPr>
              <a:t>Fraternal benefits history</a:t>
            </a:r>
          </a:p>
        </p:txBody>
      </p:sp>
      <p:sp>
        <p:nvSpPr>
          <p:cNvPr id="3" name="TextBox 2"/>
          <p:cNvSpPr txBox="1"/>
          <p:nvPr/>
        </p:nvSpPr>
        <p:spPr>
          <a:xfrm>
            <a:off x="685800" y="1204768"/>
            <a:ext cx="5004262" cy="2862322"/>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Tuberculosis sanatorium.</a:t>
            </a:r>
          </a:p>
          <a:p>
            <a:pPr marL="285750" indent="-285750">
              <a:buFont typeface="Arial" pitchFamily="34" charset="0"/>
              <a:buChar char="•"/>
            </a:pPr>
            <a:r>
              <a:rPr lang="en-US" sz="3000" dirty="0">
                <a:latin typeface="Arial" pitchFamily="34" charset="0"/>
                <a:cs typeface="Arial" pitchFamily="34" charset="0"/>
              </a:rPr>
              <a:t>Free treatment for members.</a:t>
            </a:r>
          </a:p>
          <a:p>
            <a:pPr marL="285750" indent="-285750">
              <a:buFont typeface="Arial" pitchFamily="34" charset="0"/>
              <a:buChar char="•"/>
            </a:pPr>
            <a:r>
              <a:rPr lang="en-US" sz="3000" dirty="0">
                <a:latin typeface="Arial" pitchFamily="34" charset="0"/>
                <a:cs typeface="Arial" pitchFamily="34" charset="0"/>
              </a:rPr>
              <a:t>Healthy food, exercise, rest and health education.</a:t>
            </a:r>
          </a:p>
          <a:p>
            <a:pPr marL="285750" indent="-285750">
              <a:buFont typeface="Arial" pitchFamily="34" charset="0"/>
              <a:buChar char="•"/>
            </a:pPr>
            <a:r>
              <a:rPr lang="en-US" sz="3000" dirty="0">
                <a:latin typeface="Arial" pitchFamily="34" charset="0"/>
                <a:cs typeface="Arial" pitchFamily="34" charset="0"/>
              </a:rPr>
              <a:t>75% recovery rate.</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19800" y="1204768"/>
            <a:ext cx="2676698" cy="36766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66404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8882" y="417589"/>
            <a:ext cx="8069317" cy="806450"/>
          </a:xfrm>
          <a:prstGeom prst="rect">
            <a:avLst/>
          </a:prstGeom>
        </p:spPr>
        <p:txBody>
          <a:bodyPr>
            <a:noAutofit/>
          </a:bodyPr>
          <a:lstStyle/>
          <a:p>
            <a:r>
              <a:rPr lang="en-US" sz="4000" b="1" dirty="0">
                <a:solidFill>
                  <a:srgbClr val="669933"/>
                </a:solidFill>
                <a:latin typeface="Arial" pitchFamily="34" charset="0"/>
                <a:cs typeface="Arial" pitchFamily="34" charset="0"/>
              </a:rPr>
              <a:t>Terminal Illness Interest Relief</a:t>
            </a:r>
          </a:p>
        </p:txBody>
      </p:sp>
      <p:sp>
        <p:nvSpPr>
          <p:cNvPr id="3" name="TextBox 2"/>
          <p:cNvSpPr txBox="1"/>
          <p:nvPr/>
        </p:nvSpPr>
        <p:spPr>
          <a:xfrm>
            <a:off x="533400" y="1186481"/>
            <a:ext cx="4876800" cy="3385542"/>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Rider required.</a:t>
            </a:r>
          </a:p>
          <a:p>
            <a:pPr marL="285750" indent="-285750">
              <a:buFont typeface="Arial" pitchFamily="34" charset="0"/>
              <a:buChar char="•"/>
            </a:pPr>
            <a:r>
              <a:rPr lang="en-US" sz="3000" dirty="0">
                <a:latin typeface="Arial" pitchFamily="34" charset="0"/>
                <a:cs typeface="Arial" pitchFamily="34" charset="0"/>
              </a:rPr>
              <a:t>Up to $5,000 lien interest waived in first year.</a:t>
            </a:r>
          </a:p>
          <a:p>
            <a:pPr marL="285750" indent="-285750">
              <a:buFont typeface="Arial" pitchFamily="34" charset="0"/>
              <a:buChar char="•"/>
            </a:pPr>
            <a:r>
              <a:rPr lang="en-US" sz="3000" dirty="0">
                <a:latin typeface="Arial" pitchFamily="34" charset="0"/>
                <a:cs typeface="Arial" pitchFamily="34" charset="0"/>
              </a:rPr>
              <a:t>Automatically applied as one-time payment.</a:t>
            </a:r>
          </a:p>
          <a:p>
            <a:pPr marL="285750" indent="-285750">
              <a:buFont typeface="Arial" pitchFamily="34" charset="0"/>
              <a:buChar char="•"/>
            </a:pPr>
            <a:endParaRPr lang="en-US" sz="3200" dirty="0">
              <a:latin typeface="Arial" pitchFamily="34" charset="0"/>
              <a:cs typeface="Arial" pitchFamily="34" charset="0"/>
            </a:endParaRPr>
          </a:p>
          <a:p>
            <a:pPr marL="285750" indent="-285750">
              <a:buFont typeface="Arial" pitchFamily="34" charset="0"/>
              <a:buChar char="•"/>
            </a:pPr>
            <a:endParaRPr lang="en-US" sz="3200" dirty="0">
              <a:latin typeface="Arial" pitchFamily="34" charset="0"/>
              <a:cs typeface="Arial"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62600" y="1459230"/>
            <a:ext cx="3142940" cy="3474720"/>
          </a:xfrm>
          <a:prstGeom prst="rect">
            <a:avLst/>
          </a:prstGeom>
        </p:spPr>
      </p:pic>
    </p:spTree>
    <p:extLst>
      <p:ext uri="{BB962C8B-B14F-4D97-AF65-F5344CB8AC3E}">
        <p14:creationId xmlns:p14="http://schemas.microsoft.com/office/powerpoint/2010/main" val="23909302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23950"/>
            <a:ext cx="7543800" cy="806707"/>
          </a:xfrm>
        </p:spPr>
        <p:txBody>
          <a:bodyPr>
            <a:noAutofit/>
          </a:bodyPr>
          <a:lstStyle/>
          <a:p>
            <a:r>
              <a:rPr lang="en-US" sz="4000" b="1" dirty="0">
                <a:solidFill>
                  <a:srgbClr val="669933"/>
                </a:solidFill>
                <a:latin typeface="Arial" pitchFamily="34" charset="0"/>
                <a:cs typeface="Arial" pitchFamily="34" charset="0"/>
              </a:rPr>
              <a:t>Access your benefits</a:t>
            </a:r>
          </a:p>
        </p:txBody>
      </p:sp>
      <p:sp>
        <p:nvSpPr>
          <p:cNvPr id="3" name="TextBox 2"/>
          <p:cNvSpPr txBox="1"/>
          <p:nvPr/>
        </p:nvSpPr>
        <p:spPr>
          <a:xfrm>
            <a:off x="609600" y="2114550"/>
            <a:ext cx="6781800" cy="2400657"/>
          </a:xfrm>
          <a:prstGeom prst="rect">
            <a:avLst/>
          </a:prstGeom>
          <a:noFill/>
        </p:spPr>
        <p:txBody>
          <a:bodyPr wrap="square" rtlCol="0">
            <a:spAutoFit/>
          </a:bodyPr>
          <a:lstStyle/>
          <a:p>
            <a:pPr marL="285750" indent="-285750">
              <a:buFont typeface="Arial" pitchFamily="34" charset="0"/>
              <a:buChar char="•"/>
            </a:pPr>
            <a:r>
              <a:rPr lang="en-US" sz="3000" dirty="0">
                <a:latin typeface="Arial" panose="020B0604020202020204" pitchFamily="34" charset="0"/>
                <a:cs typeface="Arial" panose="020B0604020202020204" pitchFamily="34" charset="0"/>
              </a:rPr>
              <a:t>Go to member.modernwoodmen.org.</a:t>
            </a:r>
          </a:p>
          <a:p>
            <a:pPr marL="285750" indent="-285750">
              <a:buFont typeface="Arial" pitchFamily="34" charset="0"/>
              <a:buChar char="•"/>
            </a:pPr>
            <a:r>
              <a:rPr lang="en-US" sz="3000" dirty="0">
                <a:latin typeface="Arial" panose="020B0604020202020204" pitchFamily="34" charset="0"/>
                <a:cs typeface="Arial" panose="020B0604020202020204" pitchFamily="34" charset="0"/>
              </a:rPr>
              <a:t>Talk to your Modern Woodmen representative.</a:t>
            </a:r>
          </a:p>
          <a:p>
            <a:pPr marL="285750" indent="-285750">
              <a:buFont typeface="Arial" pitchFamily="34" charset="0"/>
              <a:buChar char="•"/>
            </a:pPr>
            <a:r>
              <a:rPr lang="en-US" sz="3000" dirty="0">
                <a:latin typeface="Arial" panose="020B0604020202020204" pitchFamily="34" charset="0"/>
                <a:cs typeface="Arial" panose="020B0604020202020204" pitchFamily="34" charset="0"/>
              </a:rPr>
              <a:t>Call the Service Center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at 309-558-3077 or 800-447-9811.</a:t>
            </a:r>
          </a:p>
        </p:txBody>
      </p:sp>
    </p:spTree>
    <p:extLst>
      <p:ext uri="{BB962C8B-B14F-4D97-AF65-F5344CB8AC3E}">
        <p14:creationId xmlns:p14="http://schemas.microsoft.com/office/powerpoint/2010/main" val="19690817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Grp="1" noChangeArrowheads="1"/>
          </p:cNvSpPr>
          <p:nvPr>
            <p:ph type="ctrTitle"/>
          </p:nvPr>
        </p:nvSpPr>
        <p:spPr bwMode="auto">
          <a:xfrm>
            <a:off x="685800" y="1581150"/>
            <a:ext cx="7772400" cy="807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4000" b="1" u="none" strike="noStrike" kern="0" cap="none" spc="0" normalizeH="0" baseline="0" noProof="0" dirty="0">
                <a:ln>
                  <a:noFill/>
                </a:ln>
                <a:solidFill>
                  <a:schemeClr val="bg1"/>
                </a:solidFill>
                <a:effectLst/>
                <a:uLnTx/>
                <a:uFillTx/>
                <a:latin typeface="Arial" pitchFamily="34" charset="0"/>
                <a:cs typeface="Arial" pitchFamily="34" charset="0"/>
              </a:rPr>
              <a:t>Thank</a:t>
            </a:r>
            <a:r>
              <a:rPr kumimoji="0" lang="en-US" sz="4000" b="1" u="none" strike="noStrike" kern="0" cap="none" spc="0" normalizeH="0" noProof="0" dirty="0">
                <a:ln>
                  <a:noFill/>
                </a:ln>
                <a:solidFill>
                  <a:schemeClr val="bg1"/>
                </a:solidFill>
                <a:effectLst/>
                <a:uLnTx/>
                <a:uFillTx/>
                <a:latin typeface="Arial" pitchFamily="34" charset="0"/>
                <a:cs typeface="Arial" pitchFamily="34" charset="0"/>
              </a:rPr>
              <a:t> you for coming!</a:t>
            </a:r>
            <a:endParaRPr kumimoji="0" lang="en-US" sz="4000" b="1"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2" name="TextBox 1"/>
          <p:cNvSpPr txBox="1"/>
          <p:nvPr/>
        </p:nvSpPr>
        <p:spPr>
          <a:xfrm>
            <a:off x="685800" y="2571750"/>
            <a:ext cx="4866290"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Subject to change, fraternal benefits are not part of the insurance contract and may have specific eligibility requirements. Some benefits are not available to all members.</a:t>
            </a:r>
          </a:p>
        </p:txBody>
      </p:sp>
    </p:spTree>
    <p:extLst>
      <p:ext uri="{BB962C8B-B14F-4D97-AF65-F5344CB8AC3E}">
        <p14:creationId xmlns:p14="http://schemas.microsoft.com/office/powerpoint/2010/main" val="2266809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5825" y="1141328"/>
            <a:ext cx="5112975" cy="3354765"/>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Polio-Protection Plus.</a:t>
            </a:r>
          </a:p>
          <a:p>
            <a:pPr marL="285750" indent="-285750">
              <a:buFont typeface="Arial" pitchFamily="34" charset="0"/>
              <a:buChar char="•"/>
            </a:pPr>
            <a:r>
              <a:rPr lang="en-US" sz="3000" dirty="0">
                <a:latin typeface="Arial" pitchFamily="34" charset="0"/>
                <a:cs typeface="Arial" pitchFamily="34" charset="0"/>
              </a:rPr>
              <a:t>$250 benefit.</a:t>
            </a:r>
          </a:p>
          <a:p>
            <a:pPr marL="285750" indent="-285750">
              <a:buFont typeface="Arial" pitchFamily="34" charset="0"/>
              <a:buChar char="•"/>
            </a:pPr>
            <a:r>
              <a:rPr lang="en-US" sz="3000" dirty="0">
                <a:latin typeface="Arial" pitchFamily="34" charset="0"/>
                <a:cs typeface="Arial" pitchFamily="34" charset="0"/>
              </a:rPr>
              <a:t>Additional $250 for disability or death.</a:t>
            </a:r>
          </a:p>
          <a:p>
            <a:pPr marL="285750" indent="-285750">
              <a:buFont typeface="Arial" pitchFamily="34" charset="0"/>
              <a:buChar char="•"/>
            </a:pPr>
            <a:r>
              <a:rPr lang="en-US" sz="3000" dirty="0">
                <a:latin typeface="Arial" pitchFamily="34" charset="0"/>
                <a:cs typeface="Arial" pitchFamily="34" charset="0"/>
              </a:rPr>
              <a:t>Health education in member magazine.</a:t>
            </a:r>
          </a:p>
          <a:p>
            <a:pPr marL="285750" indent="-285750">
              <a:buFont typeface="Arial" pitchFamily="34" charset="0"/>
              <a:buChar char="•"/>
            </a:pPr>
            <a:endParaRPr lang="en-US" sz="3200" dirty="0">
              <a:latin typeface="Arial" pitchFamily="34" charset="0"/>
              <a:cs typeface="Arial"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796" y="1176167"/>
            <a:ext cx="3188379" cy="265176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54214" y="3424814"/>
            <a:ext cx="1151163" cy="1403351"/>
          </a:xfrm>
          <a:prstGeom prst="rect">
            <a:avLst/>
          </a:prstGeom>
          <a:ln>
            <a:noFill/>
          </a:ln>
          <a:effectLst>
            <a:outerShdw blurRad="292100" dist="139700" dir="2700000" algn="tl" rotWithShape="0">
              <a:srgbClr val="333333">
                <a:alpha val="65000"/>
              </a:srgbClr>
            </a:outerShdw>
          </a:effectLst>
        </p:spPr>
      </p:pic>
      <p:sp>
        <p:nvSpPr>
          <p:cNvPr id="7" name="Title 1"/>
          <p:cNvSpPr>
            <a:spLocks noGrp="1"/>
          </p:cNvSpPr>
          <p:nvPr>
            <p:ph type="ctrTitle" idx="4294967295"/>
          </p:nvPr>
        </p:nvSpPr>
        <p:spPr>
          <a:xfrm>
            <a:off x="457200" y="285750"/>
            <a:ext cx="6934200" cy="743010"/>
          </a:xfrm>
          <a:prstGeom prst="rect">
            <a:avLst/>
          </a:prstGeom>
        </p:spPr>
        <p:txBody>
          <a:bodyPr>
            <a:noAutofit/>
          </a:bodyPr>
          <a:lstStyle/>
          <a:p>
            <a:r>
              <a:rPr lang="en-US" sz="4000" b="1" dirty="0">
                <a:solidFill>
                  <a:srgbClr val="669933"/>
                </a:solidFill>
                <a:latin typeface="Arial" pitchFamily="34" charset="0"/>
                <a:cs typeface="Arial" pitchFamily="34" charset="0"/>
              </a:rPr>
              <a:t>Fraternal benefits history</a:t>
            </a:r>
          </a:p>
        </p:txBody>
      </p:sp>
    </p:spTree>
    <p:extLst>
      <p:ext uri="{BB962C8B-B14F-4D97-AF65-F5344CB8AC3E}">
        <p14:creationId xmlns:p14="http://schemas.microsoft.com/office/powerpoint/2010/main" val="728129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711195"/>
            <a:ext cx="2598683" cy="869955"/>
          </a:xfrm>
          <a:prstGeom prst="rect">
            <a:avLst/>
          </a:prstGeom>
        </p:spPr>
        <p:txBody>
          <a:bodyPr>
            <a:noAutofit/>
          </a:bodyPr>
          <a:lstStyle/>
          <a:p>
            <a:r>
              <a:rPr lang="en-US" sz="4400" b="1" dirty="0">
                <a:solidFill>
                  <a:schemeClr val="bg1"/>
                </a:solidFill>
                <a:latin typeface="Arial" pitchFamily="34" charset="0"/>
                <a:cs typeface="Arial" pitchFamily="34" charset="0"/>
              </a:rPr>
              <a:t>Fraternal benefits today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03852" y="711195"/>
            <a:ext cx="5419733" cy="36131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82115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399372"/>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Anytime Fitness</a:t>
            </a:r>
            <a:r>
              <a:rPr lang="en-US" sz="4000" b="1" baseline="30000" dirty="0">
                <a:solidFill>
                  <a:srgbClr val="669933"/>
                </a:solidFill>
                <a:latin typeface="Arial" pitchFamily="34" charset="0"/>
                <a:cs typeface="Arial" pitchFamily="34" charset="0"/>
              </a:rPr>
              <a:t>®</a:t>
            </a:r>
            <a:br>
              <a:rPr lang="en-US" sz="4000" b="1" dirty="0">
                <a:solidFill>
                  <a:srgbClr val="669933"/>
                </a:solidFill>
                <a:latin typeface="Arial" pitchFamily="34" charset="0"/>
                <a:cs typeface="Arial" pitchFamily="34" charset="0"/>
              </a:rPr>
            </a:br>
            <a:endParaRPr lang="en-US" sz="4000" b="1" dirty="0">
              <a:solidFill>
                <a:srgbClr val="669933"/>
              </a:solidFill>
              <a:latin typeface="Arial" pitchFamily="34" charset="0"/>
              <a:cs typeface="Arial" pitchFamily="34" charset="0"/>
            </a:endParaRPr>
          </a:p>
        </p:txBody>
      </p:sp>
      <p:sp>
        <p:nvSpPr>
          <p:cNvPr id="5" name="TextBox 4"/>
          <p:cNvSpPr txBox="1"/>
          <p:nvPr/>
        </p:nvSpPr>
        <p:spPr>
          <a:xfrm>
            <a:off x="702425" y="1205822"/>
            <a:ext cx="4088616" cy="2862322"/>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Free 7-day trial pass.</a:t>
            </a:r>
          </a:p>
          <a:p>
            <a:pPr marL="285750" indent="-285750">
              <a:buFont typeface="Arial" pitchFamily="34" charset="0"/>
              <a:buChar char="•"/>
            </a:pPr>
            <a:r>
              <a:rPr lang="en-US" sz="3000" dirty="0">
                <a:latin typeface="Arial" pitchFamily="34" charset="0"/>
                <a:cs typeface="Arial" pitchFamily="34" charset="0"/>
              </a:rPr>
              <a:t>50% off enrollment.</a:t>
            </a:r>
          </a:p>
          <a:p>
            <a:pPr marL="285750" indent="-285750">
              <a:buFont typeface="Arial" pitchFamily="34" charset="0"/>
              <a:buChar char="•"/>
            </a:pPr>
            <a:r>
              <a:rPr lang="en-US" sz="3000" dirty="0">
                <a:latin typeface="Arial" pitchFamily="34" charset="0"/>
                <a:cs typeface="Arial" pitchFamily="34" charset="0"/>
              </a:rPr>
              <a:t>10% off monthly dues.</a:t>
            </a:r>
          </a:p>
          <a:p>
            <a:pPr marL="285750" indent="-285750">
              <a:buFont typeface="Arial" pitchFamily="34" charset="0"/>
              <a:buChar char="•"/>
            </a:pPr>
            <a:r>
              <a:rPr lang="en-US" sz="3000" dirty="0">
                <a:latin typeface="Arial" pitchFamily="34" charset="0"/>
                <a:cs typeface="Arial" pitchFamily="34" charset="0"/>
              </a:rPr>
              <a:t>24/7/365 access to 2,100 locations.</a:t>
            </a: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57"/>
          <a:stretch/>
        </p:blipFill>
        <p:spPr bwMode="auto">
          <a:xfrm>
            <a:off x="4791041" y="1167350"/>
            <a:ext cx="3869576" cy="330197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8791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0909" y="336431"/>
            <a:ext cx="7772400" cy="808038"/>
          </a:xfrm>
          <a:prstGeom prst="rect">
            <a:avLst/>
          </a:prstGeom>
        </p:spPr>
        <p:txBody>
          <a:bodyPr>
            <a:noAutofit/>
          </a:bodyPr>
          <a:lstStyle/>
          <a:p>
            <a:r>
              <a:rPr lang="en-US" sz="3800" b="1" dirty="0">
                <a:solidFill>
                  <a:srgbClr val="669933"/>
                </a:solidFill>
                <a:latin typeface="Arial" pitchFamily="34" charset="0"/>
                <a:cs typeface="Arial" pitchFamily="34" charset="0"/>
              </a:rPr>
              <a:t>Birthday Book Club</a:t>
            </a:r>
          </a:p>
        </p:txBody>
      </p:sp>
      <p:sp>
        <p:nvSpPr>
          <p:cNvPr id="3" name="TextBox 2"/>
          <p:cNvSpPr txBox="1"/>
          <p:nvPr/>
        </p:nvSpPr>
        <p:spPr>
          <a:xfrm>
            <a:off x="609600" y="1144469"/>
            <a:ext cx="5715000" cy="3323987"/>
          </a:xfrm>
          <a:prstGeom prst="rect">
            <a:avLst/>
          </a:prstGeom>
          <a:noFill/>
        </p:spPr>
        <p:txBody>
          <a:bodyPr wrap="square" rtlCol="0">
            <a:spAutoFit/>
          </a:bodyPr>
          <a:lstStyle/>
          <a:p>
            <a:pPr marL="285750" indent="-285750">
              <a:buFont typeface="Arial" pitchFamily="34" charset="0"/>
              <a:buChar char="•"/>
            </a:pPr>
            <a:r>
              <a:rPr lang="en-US" sz="3000" dirty="0">
                <a:latin typeface="Arial" panose="020B0604020202020204" pitchFamily="34" charset="0"/>
                <a:cs typeface="Arial" panose="020B0604020202020204" pitchFamily="34" charset="0"/>
              </a:rPr>
              <a:t>Free books for kids ages 1-16 during their birthday months.</a:t>
            </a:r>
          </a:p>
          <a:p>
            <a:pPr marL="285750" indent="-285750">
              <a:buFont typeface="Arial" pitchFamily="34" charset="0"/>
              <a:buChar char="•"/>
            </a:pPr>
            <a:r>
              <a:rPr lang="en-US" sz="3000" dirty="0">
                <a:latin typeface="Arial" panose="020B0604020202020204" pitchFamily="34" charset="0"/>
                <a:cs typeface="Arial" panose="020B0604020202020204" pitchFamily="34" charset="0"/>
              </a:rPr>
              <a:t>Households where all members are beneficial members.</a:t>
            </a:r>
          </a:p>
          <a:p>
            <a:pPr marL="285750" indent="-285750">
              <a:buFont typeface="Arial" pitchFamily="34" charset="0"/>
              <a:buChar char="•"/>
            </a:pPr>
            <a:r>
              <a:rPr lang="en-US" sz="3000" dirty="0">
                <a:latin typeface="Arial" panose="020B0604020202020204" pitchFamily="34" charset="0"/>
                <a:cs typeface="Arial" panose="020B0604020202020204" pitchFamily="34" charset="0"/>
              </a:rPr>
              <a:t>Available through Modern Woodmen reps. </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72200" y="1107026"/>
            <a:ext cx="2700622" cy="3855605"/>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972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533400" y="406315"/>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Do-Good Grant</a:t>
            </a:r>
            <a:r>
              <a:rPr lang="en-US" sz="4000" b="1" baseline="30000" dirty="0">
                <a:solidFill>
                  <a:srgbClr val="669933"/>
                </a:solidFill>
                <a:latin typeface="Arial" pitchFamily="34" charset="0"/>
                <a:cs typeface="Arial" pitchFamily="34" charset="0"/>
              </a:rPr>
              <a:t> ®</a:t>
            </a:r>
            <a:br>
              <a:rPr lang="en-US" sz="4000" b="1" dirty="0">
                <a:solidFill>
                  <a:srgbClr val="669933"/>
                </a:solidFill>
                <a:latin typeface="Arial" pitchFamily="34" charset="0"/>
                <a:cs typeface="Arial" pitchFamily="34" charset="0"/>
              </a:rPr>
            </a:br>
            <a:endParaRPr lang="en-US" sz="4000" b="1" dirty="0">
              <a:solidFill>
                <a:srgbClr val="669933"/>
              </a:solidFill>
              <a:latin typeface="Arial" pitchFamily="34" charset="0"/>
              <a:cs typeface="Arial" pitchFamily="34" charset="0"/>
            </a:endParaRPr>
          </a:p>
        </p:txBody>
      </p:sp>
      <p:sp>
        <p:nvSpPr>
          <p:cNvPr id="5" name="TextBox 4"/>
          <p:cNvSpPr txBox="1"/>
          <p:nvPr/>
        </p:nvSpPr>
        <p:spPr>
          <a:xfrm>
            <a:off x="4998310" y="1100119"/>
            <a:ext cx="3612290" cy="3323987"/>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For beneficial members over age 16.</a:t>
            </a:r>
          </a:p>
          <a:p>
            <a:pPr marL="285750" indent="-285750">
              <a:buFont typeface="Arial" pitchFamily="34" charset="0"/>
              <a:buChar char="•"/>
            </a:pPr>
            <a:r>
              <a:rPr lang="en-US" sz="3000" dirty="0">
                <a:latin typeface="Arial" pitchFamily="34" charset="0"/>
                <a:cs typeface="Arial" pitchFamily="34" charset="0"/>
              </a:rPr>
              <a:t>$100 for hands-on service project.</a:t>
            </a:r>
          </a:p>
          <a:p>
            <a:pPr marL="285750" indent="-285750">
              <a:buFont typeface="Arial" pitchFamily="34" charset="0"/>
              <a:buChar char="•"/>
            </a:pPr>
            <a:r>
              <a:rPr lang="en-US" sz="3000" dirty="0">
                <a:latin typeface="Arial" pitchFamily="34" charset="0"/>
                <a:cs typeface="Arial" pitchFamily="34" charset="0"/>
              </a:rPr>
              <a:t>Up to 500 grants awarded annually.</a:t>
            </a:r>
            <a:endParaRPr lang="en-US" sz="3200" dirty="0">
              <a:latin typeface="Arial" pitchFamily="34" charset="0"/>
              <a:cs typeface="Arial"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710" y="1368671"/>
            <a:ext cx="4180326" cy="2786884"/>
          </a:xfrm>
          <a:prstGeom prst="rect">
            <a:avLst/>
          </a:prstGeom>
        </p:spPr>
      </p:pic>
    </p:spTree>
    <p:extLst>
      <p:ext uri="{BB962C8B-B14F-4D97-AF65-F5344CB8AC3E}">
        <p14:creationId xmlns:p14="http://schemas.microsoft.com/office/powerpoint/2010/main" val="2163373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533400" y="331470"/>
            <a:ext cx="7772400" cy="806450"/>
          </a:xfrm>
          <a:prstGeom prst="rect">
            <a:avLst/>
          </a:prstGeom>
        </p:spPr>
        <p:txBody>
          <a:bodyPr>
            <a:noAutofit/>
          </a:bodyPr>
          <a:lstStyle/>
          <a:p>
            <a:r>
              <a:rPr lang="en-US" sz="4000" b="1" dirty="0">
                <a:solidFill>
                  <a:srgbClr val="669933"/>
                </a:solidFill>
                <a:latin typeface="Arial" pitchFamily="34" charset="0"/>
                <a:cs typeface="Arial" pitchFamily="34" charset="0"/>
              </a:rPr>
              <a:t>Final Wishes Resources</a:t>
            </a:r>
            <a:br>
              <a:rPr lang="en-US" sz="4000" b="1" dirty="0">
                <a:solidFill>
                  <a:srgbClr val="669933"/>
                </a:solidFill>
                <a:latin typeface="Arial" pitchFamily="34" charset="0"/>
                <a:cs typeface="Arial" pitchFamily="34" charset="0"/>
              </a:rPr>
            </a:br>
            <a:endParaRPr lang="en-US" sz="4000" b="1" dirty="0">
              <a:solidFill>
                <a:srgbClr val="669933"/>
              </a:solidFill>
              <a:latin typeface="Arial" pitchFamily="34" charset="0"/>
              <a:cs typeface="Arial" pitchFamily="34" charset="0"/>
            </a:endParaRPr>
          </a:p>
        </p:txBody>
      </p:sp>
      <p:sp>
        <p:nvSpPr>
          <p:cNvPr id="5" name="TextBox 4"/>
          <p:cNvSpPr txBox="1"/>
          <p:nvPr/>
        </p:nvSpPr>
        <p:spPr>
          <a:xfrm>
            <a:off x="4572000" y="1276350"/>
            <a:ext cx="4345603" cy="3354765"/>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Help for late-in-life and end-of-life planning.</a:t>
            </a:r>
          </a:p>
          <a:p>
            <a:pPr marL="285750" indent="-285750">
              <a:buFont typeface="Arial" pitchFamily="34" charset="0"/>
              <a:buChar char="•"/>
            </a:pPr>
            <a:r>
              <a:rPr lang="en-US" sz="3000" dirty="0">
                <a:latin typeface="Arial" pitchFamily="34" charset="0"/>
                <a:cs typeface="Arial" pitchFamily="34" charset="0"/>
              </a:rPr>
              <a:t>My Life, My Plan workbook.</a:t>
            </a:r>
          </a:p>
          <a:p>
            <a:pPr marL="285750" indent="-285750">
              <a:buFont typeface="Arial" pitchFamily="34" charset="0"/>
              <a:buChar char="•"/>
            </a:pPr>
            <a:r>
              <a:rPr lang="en-US" sz="3000" dirty="0">
                <a:latin typeface="Arial" pitchFamily="34" charset="0"/>
                <a:cs typeface="Arial" pitchFamily="34" charset="0"/>
              </a:rPr>
              <a:t>My Life, My Plan – A Helper’s Guide</a:t>
            </a:r>
          </a:p>
          <a:p>
            <a:pPr marL="285750" indent="-285750">
              <a:buFont typeface="Arial" pitchFamily="34" charset="0"/>
              <a:buChar char="•"/>
            </a:pPr>
            <a:r>
              <a:rPr lang="en-US" sz="3200" dirty="0">
                <a:latin typeface="Arial" pitchFamily="34" charset="0"/>
                <a:cs typeface="Arial" pitchFamily="34" charset="0"/>
              </a:rPr>
              <a:t>Contact your rep.</a:t>
            </a:r>
          </a:p>
        </p:txBody>
      </p:sp>
      <p:pic>
        <p:nvPicPr>
          <p:cNvPr id="7" name="Picture 6" descr="A picture containing text, scene, way, nature&#10;&#10;Description automatically generated">
            <a:extLst>
              <a:ext uri="{FF2B5EF4-FFF2-40B4-BE49-F238E27FC236}">
                <a16:creationId xmlns:a16="http://schemas.microsoft.com/office/drawing/2014/main" id="{774EFEC3-03D1-4CCA-8F3F-EED854AB7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3881" y="1516855"/>
            <a:ext cx="2501563" cy="3335417"/>
          </a:xfrm>
          <a:prstGeom prst="rect">
            <a:avLst/>
          </a:prstGeom>
        </p:spPr>
      </p:pic>
      <p:pic>
        <p:nvPicPr>
          <p:cNvPr id="9" name="Picture 8" descr="A picture containing text, nature, plant&#10;&#10;Description automatically generated">
            <a:extLst>
              <a:ext uri="{FF2B5EF4-FFF2-40B4-BE49-F238E27FC236}">
                <a16:creationId xmlns:a16="http://schemas.microsoft.com/office/drawing/2014/main" id="{AAA63F22-005A-44E2-812C-1CD194D767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891" y="1106778"/>
            <a:ext cx="2357207" cy="3141372"/>
          </a:xfrm>
          <a:prstGeom prst="rect">
            <a:avLst/>
          </a:prstGeom>
        </p:spPr>
      </p:pic>
    </p:spTree>
    <p:extLst>
      <p:ext uri="{BB962C8B-B14F-4D97-AF65-F5344CB8AC3E}">
        <p14:creationId xmlns:p14="http://schemas.microsoft.com/office/powerpoint/2010/main" val="646277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361950"/>
            <a:ext cx="6477000" cy="806450"/>
          </a:xfrm>
          <a:prstGeom prst="rect">
            <a:avLst/>
          </a:prstGeom>
        </p:spPr>
        <p:txBody>
          <a:bodyPr>
            <a:noAutofit/>
          </a:bodyPr>
          <a:lstStyle/>
          <a:p>
            <a:r>
              <a:rPr lang="en-US" sz="4000" b="1" dirty="0">
                <a:solidFill>
                  <a:srgbClr val="669933"/>
                </a:solidFill>
                <a:latin typeface="Arial" pitchFamily="34" charset="0"/>
                <a:cs typeface="Arial" pitchFamily="34" charset="0"/>
              </a:rPr>
              <a:t>Fraternal Aid Fund</a:t>
            </a:r>
          </a:p>
        </p:txBody>
      </p:sp>
      <p:sp>
        <p:nvSpPr>
          <p:cNvPr id="3" name="TextBox 2"/>
          <p:cNvSpPr txBox="1"/>
          <p:nvPr/>
        </p:nvSpPr>
        <p:spPr>
          <a:xfrm>
            <a:off x="455769" y="1177059"/>
            <a:ext cx="5183031" cy="2862322"/>
          </a:xfrm>
          <a:prstGeom prst="rect">
            <a:avLst/>
          </a:prstGeom>
          <a:noFill/>
        </p:spPr>
        <p:txBody>
          <a:bodyPr wrap="square" rtlCol="0">
            <a:spAutoFit/>
          </a:bodyPr>
          <a:lstStyle/>
          <a:p>
            <a:pPr marL="285750" indent="-285750">
              <a:buFont typeface="Arial" pitchFamily="34" charset="0"/>
              <a:buChar char="•"/>
            </a:pPr>
            <a:r>
              <a:rPr lang="en-US" sz="3000" dirty="0">
                <a:latin typeface="Arial" pitchFamily="34" charset="0"/>
                <a:cs typeface="Arial" pitchFamily="34" charset="0"/>
              </a:rPr>
              <a:t>Life insurance premiums paid for a limited time.</a:t>
            </a:r>
          </a:p>
          <a:p>
            <a:pPr marL="285750" indent="-285750">
              <a:buFont typeface="Arial" pitchFamily="34" charset="0"/>
              <a:buChar char="•"/>
            </a:pPr>
            <a:r>
              <a:rPr lang="en-US" sz="3000" dirty="0">
                <a:latin typeface="Arial" pitchFamily="34" charset="0"/>
                <a:cs typeface="Arial" pitchFamily="34" charset="0"/>
              </a:rPr>
              <a:t>Illness, accident, fire,</a:t>
            </a:r>
            <a:br>
              <a:rPr lang="en-US" sz="3000" dirty="0">
                <a:latin typeface="Arial" pitchFamily="34" charset="0"/>
                <a:cs typeface="Arial" pitchFamily="34" charset="0"/>
              </a:rPr>
            </a:br>
            <a:r>
              <a:rPr lang="en-US" sz="3000" dirty="0">
                <a:latin typeface="Arial" pitchFamily="34" charset="0"/>
                <a:cs typeface="Arial" pitchFamily="34" charset="0"/>
              </a:rPr>
              <a:t>natural disaster.</a:t>
            </a:r>
          </a:p>
          <a:p>
            <a:pPr marL="285750" indent="-285750">
              <a:buFont typeface="Arial" pitchFamily="34" charset="0"/>
              <a:buChar char="•"/>
            </a:pPr>
            <a:r>
              <a:rPr lang="en-US" sz="3000" dirty="0">
                <a:latin typeface="Arial" pitchFamily="34" charset="0"/>
                <a:cs typeface="Arial" pitchFamily="34" charset="0"/>
              </a:rPr>
              <a:t>Granted by need.</a:t>
            </a:r>
          </a:p>
          <a:p>
            <a:pPr marL="285750" indent="-285750">
              <a:buFont typeface="Arial" pitchFamily="34" charset="0"/>
              <a:buChar char="•"/>
            </a:pPr>
            <a:r>
              <a:rPr lang="en-US" sz="3000" dirty="0">
                <a:latin typeface="Arial" pitchFamily="34" charset="0"/>
                <a:cs typeface="Arial" pitchFamily="34" charset="0"/>
              </a:rPr>
              <a:t>May apply twice in 5 years.</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91200" y="549856"/>
            <a:ext cx="2874864" cy="4034203"/>
          </a:xfrm>
          <a:prstGeom prst="rect">
            <a:avLst/>
          </a:prstGeom>
        </p:spPr>
      </p:pic>
    </p:spTree>
    <p:extLst>
      <p:ext uri="{BB962C8B-B14F-4D97-AF65-F5344CB8AC3E}">
        <p14:creationId xmlns:p14="http://schemas.microsoft.com/office/powerpoint/2010/main" val="1243114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0.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1.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2.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3.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4.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5.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6.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7.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8.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19.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2.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20.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3.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4.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5.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6.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7.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8.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ppt/theme/themeOverride9.xml><?xml version="1.0" encoding="utf-8"?>
<a:themeOverride xmlns:a="http://schemas.openxmlformats.org/drawingml/2006/main">
  <a:clrScheme name="Custom 8">
    <a:dk1>
      <a:srgbClr val="FFFFFE"/>
    </a:dk1>
    <a:lt1>
      <a:sysClr val="window" lastClr="FFFFFF"/>
    </a:lt1>
    <a:dk2>
      <a:srgbClr val="FFFFFE"/>
    </a:dk2>
    <a:lt2>
      <a:srgbClr val="EEECE1"/>
    </a:lt2>
    <a:accent1>
      <a:srgbClr val="588525"/>
    </a:accent1>
    <a:accent2>
      <a:srgbClr val="007CB7"/>
    </a:accent2>
    <a:accent3>
      <a:srgbClr val="39B0D2"/>
    </a:accent3>
    <a:accent4>
      <a:srgbClr val="93A42E"/>
    </a:accent4>
    <a:accent5>
      <a:srgbClr val="73B632"/>
    </a:accent5>
    <a:accent6>
      <a:srgbClr val="9AC864"/>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D80ECF6FB07345BF479974C0E3E535" ma:contentTypeVersion="2" ma:contentTypeDescription="Create a new document." ma:contentTypeScope="" ma:versionID="b04b3e4d6311df6822f3f59d9156bf58">
  <xsd:schema xmlns:xsd="http://www.w3.org/2001/XMLSchema" xmlns:xs="http://www.w3.org/2001/XMLSchema" xmlns:p="http://schemas.microsoft.com/office/2006/metadata/properties" xmlns:ns1="http://schemas.microsoft.com/sharepoint/v3" xmlns:ns2="cb9a9cbb-03c6-4940-a047-66a64be8a43e" targetNamespace="http://schemas.microsoft.com/office/2006/metadata/properties" ma:root="true" ma:fieldsID="7e413ee8149ada4f0c8d21e3da1a9d77" ns1:_="" ns2:_="">
    <xsd:import namespace="http://schemas.microsoft.com/sharepoint/v3"/>
    <xsd:import namespace="cb9a9cbb-03c6-4940-a047-66a64be8a43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9a9cbb-03c6-4940-a047-66a64be8a43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370AB99-3D93-4573-9A33-12941FF6CC17}"/>
</file>

<file path=customXml/itemProps2.xml><?xml version="1.0" encoding="utf-8"?>
<ds:datastoreItem xmlns:ds="http://schemas.openxmlformats.org/officeDocument/2006/customXml" ds:itemID="{77F20CF2-AEA4-453F-A357-AFA7A587A587}">
  <ds:schemaRefs>
    <ds:schemaRef ds:uri="http://schemas.microsoft.com/sharepoint/v3/contenttype/forms"/>
  </ds:schemaRefs>
</ds:datastoreItem>
</file>

<file path=customXml/itemProps3.xml><?xml version="1.0" encoding="utf-8"?>
<ds:datastoreItem xmlns:ds="http://schemas.openxmlformats.org/officeDocument/2006/customXml" ds:itemID="{85F43D02-5EFB-4562-B202-9546676C3D7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53ed56f-751b-4a93-baa1-e61abce527b4"/>
    <ds:schemaRef ds:uri="http://purl.org/dc/elements/1.1/"/>
    <ds:schemaRef ds:uri="http://schemas.microsoft.com/office/2006/metadata/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6588</TotalTime>
  <Words>3251</Words>
  <Application>Microsoft Office PowerPoint</Application>
  <PresentationFormat>On-screen Show (16:9)</PresentationFormat>
  <Paragraphs>257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Myriad Pro</vt:lpstr>
      <vt:lpstr>Office Theme</vt:lpstr>
      <vt:lpstr>Fraternal Benefits</vt:lpstr>
      <vt:lpstr>Fraternal benefits history</vt:lpstr>
      <vt:lpstr>Fraternal benefits history</vt:lpstr>
      <vt:lpstr>Fraternal benefits today</vt:lpstr>
      <vt:lpstr>Anytime Fitness® </vt:lpstr>
      <vt:lpstr>Birthday Book Club</vt:lpstr>
      <vt:lpstr>Do-Good Grant ® </vt:lpstr>
      <vt:lpstr>Final Wishes Resources </vt:lpstr>
      <vt:lpstr>Fraternal Aid Fund</vt:lpstr>
      <vt:lpstr>Life Line Screening®</vt:lpstr>
      <vt:lpstr>Make An Impact® Scholarships</vt:lpstr>
      <vt:lpstr>Make An Impact® Scholarships</vt:lpstr>
      <vt:lpstr>National Parks Pass</vt:lpstr>
      <vt:lpstr>Newborn Benefit</vt:lpstr>
      <vt:lpstr>Newborn Benefit</vt:lpstr>
      <vt:lpstr>Orphan Benefit</vt:lpstr>
      <vt:lpstr>Orphan Benefit</vt:lpstr>
      <vt:lpstr>PerkSpot</vt:lpstr>
      <vt:lpstr>ScriptSave® WellRx Premier</vt:lpstr>
      <vt:lpstr>Terminal Illness Interest Relief</vt:lpstr>
      <vt:lpstr>Access your benefits</vt:lpstr>
      <vt:lpstr>Thank you for coming!</vt:lpstr>
    </vt:vector>
  </TitlesOfParts>
  <Company>Modern Woodmen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Fraternal Benefits PowerPoint</dc:title>
  <dc:creator>Jodi Scharer</dc:creator>
  <cp:keywords/>
  <dc:description/>
  <cp:lastModifiedBy>Fuhr, Julie</cp:lastModifiedBy>
  <cp:revision>365</cp:revision>
  <cp:lastPrinted>2016-12-14T15:13:30Z</cp:lastPrinted>
  <dcterms:created xsi:type="dcterms:W3CDTF">2012-09-26T18:55:50Z</dcterms:created>
  <dcterms:modified xsi:type="dcterms:W3CDTF">2021-06-26T15:21:03Z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0x01010079D80ECF6FB07345BF479974C0E3E535</vt:lpwstr>
  </property>
  <property fmtid="{D5CDD505-2E9C-101B-9397-08002B2CF9AE}" pid="3" name="Order">
    <vt:r8>3600</vt:r8>
  </property>
  <property fmtid="{D5CDD505-2E9C-101B-9397-08002B2CF9AE}" pid="4" name="xd_ProgID">
    <vt:lpwstr/>
  </property>
  <property fmtid="{D5CDD505-2E9C-101B-9397-08002B2CF9AE}" pid="5" name="Image-Path">
    <vt:lpwstr/>
  </property>
  <property fmtid="{D5CDD505-2E9C-101B-9397-08002B2CF9AE}" pid="6" name="wic_System_Copyright">
    <vt:lpwstr/>
  </property>
  <property fmtid="{D5CDD505-2E9C-101B-9397-08002B2CF9AE}" pid="7" name="TemplateUrl">
    <vt:lpwstr/>
  </property>
</Properties>
</file>