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theme/themeOverride3.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4.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5.xml" ContentType="application/vnd.openxmlformats-officedocument.themeOverride+xml"/>
  <Override PartName="/ppt/notesSlides/notesSlide11.xml" ContentType="application/vnd.openxmlformats-officedocument.presentationml.notesSlide+xml"/>
  <Override PartName="/ppt/theme/themeOverride6.xml" ContentType="application/vnd.openxmlformats-officedocument.themeOverride+xml"/>
  <Override PartName="/ppt/notesSlides/notesSlide12.xml" ContentType="application/vnd.openxmlformats-officedocument.presentationml.notesSlide+xml"/>
  <Override PartName="/ppt/theme/themeOverride7.xml" ContentType="application/vnd.openxmlformats-officedocument.themeOverride+xml"/>
  <Override PartName="/ppt/notesSlides/notesSlide13.xml" ContentType="application/vnd.openxmlformats-officedocument.presentationml.notesSlide+xml"/>
  <Override PartName="/ppt/theme/themeOverride8.xml" ContentType="application/vnd.openxmlformats-officedocument.themeOverride+xml"/>
  <Override PartName="/ppt/notesSlides/notesSlide14.xml" ContentType="application/vnd.openxmlformats-officedocument.presentationml.notesSlide+xml"/>
  <Override PartName="/ppt/theme/themeOverride9.xml" ContentType="application/vnd.openxmlformats-officedocument.themeOverride+xml"/>
  <Override PartName="/ppt/notesSlides/notesSlide15.xml" ContentType="application/vnd.openxmlformats-officedocument.presentationml.notesSlide+xml"/>
  <Override PartName="/ppt/theme/themeOverride10.xml" ContentType="application/vnd.openxmlformats-officedocument.themeOverride+xml"/>
  <Override PartName="/ppt/notesSlides/notesSlide16.xml" ContentType="application/vnd.openxmlformats-officedocument.presentationml.notesSlide+xml"/>
  <Override PartName="/ppt/theme/themeOverride11.xml" ContentType="application/vnd.openxmlformats-officedocument.themeOverride+xml"/>
  <Override PartName="/ppt/notesSlides/notesSlide17.xml" ContentType="application/vnd.openxmlformats-officedocument.presentationml.notesSlide+xml"/>
  <Override PartName="/ppt/theme/themeOverride12.xml" ContentType="application/vnd.openxmlformats-officedocument.themeOverride+xml"/>
  <Override PartName="/ppt/notesSlides/notesSlide18.xml" ContentType="application/vnd.openxmlformats-officedocument.presentationml.notesSlide+xml"/>
  <Override PartName="/ppt/theme/themeOverride13.xml" ContentType="application/vnd.openxmlformats-officedocument.themeOverride+xml"/>
  <Override PartName="/ppt/notesSlides/notesSlide19.xml" ContentType="application/vnd.openxmlformats-officedocument.presentationml.notesSlide+xml"/>
  <Override PartName="/ppt/theme/themeOverride14.xml" ContentType="application/vnd.openxmlformats-officedocument.themeOverr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Lst>
  <p:notesMasterIdLst>
    <p:notesMasterId r:id="rId25"/>
  </p:notesMasterIdLst>
  <p:sldIdLst>
    <p:sldId id="257"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80" r:id="rId2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2716" autoAdjust="0"/>
    <p:restoredTop sz="70263" autoAdjust="0"/>
  </p:normalViewPr>
  <p:slideViewPr>
    <p:cSldViewPr>
      <p:cViewPr varScale="1">
        <p:scale>
          <a:sx n="70" d="100"/>
          <a:sy n="70" d="100"/>
        </p:scale>
        <p:origin x="-114" y="-498"/>
      </p:cViewPr>
      <p:guideLst>
        <p:guide orient="horz" pos="1620"/>
        <p:guide pos="2880"/>
      </p:guideLst>
    </p:cSldViewPr>
  </p:slideViewPr>
  <p:notesTextViewPr>
    <p:cViewPr>
      <p:scale>
        <a:sx n="100" d="100"/>
        <a:sy n="100" d="100"/>
      </p:scale>
      <p:origin x="0" y="0"/>
    </p:cViewPr>
  </p:notesTextViewPr>
  <p:notesViewPr>
    <p:cSldViewPr>
      <p:cViewPr varScale="1">
        <p:scale>
          <a:sx n="79" d="100"/>
          <a:sy n="79" d="100"/>
        </p:scale>
        <p:origin x="-75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8DF23C-8557-4668-B33D-DCE4E134A32E}" type="doc">
      <dgm:prSet loTypeId="urn:microsoft.com/office/officeart/2008/layout/VerticalCurvedList" loCatId="list" qsTypeId="urn:microsoft.com/office/officeart/2005/8/quickstyle/simple1" qsCatId="simple" csTypeId="urn:microsoft.com/office/officeart/2005/8/colors/accent4_5" csCatId="accent4" phldr="1"/>
      <dgm:spPr/>
      <dgm:t>
        <a:bodyPr/>
        <a:lstStyle/>
        <a:p>
          <a:endParaRPr lang="en-US"/>
        </a:p>
      </dgm:t>
    </dgm:pt>
    <dgm:pt modelId="{EE6CD61B-C450-4EB0-AC88-755AAAA6A6CF}">
      <dgm:prSet phldrT="[Text]" custT="1"/>
      <dgm:spPr/>
      <dgm:t>
        <a:bodyPr/>
        <a:lstStyle/>
        <a:p>
          <a:r>
            <a:rPr lang="en-US" sz="2400" dirty="0" smtClean="0"/>
            <a:t>2. Declining health</a:t>
          </a:r>
          <a:endParaRPr lang="en-US" sz="2400" dirty="0"/>
        </a:p>
      </dgm:t>
    </dgm:pt>
    <dgm:pt modelId="{36E8A181-6FF8-42A9-B3B9-88021DC3FA2F}" type="parTrans" cxnId="{3BAD58AB-2C4A-4161-99ED-323E9B807EA4}">
      <dgm:prSet/>
      <dgm:spPr/>
      <dgm:t>
        <a:bodyPr/>
        <a:lstStyle/>
        <a:p>
          <a:endParaRPr lang="en-US"/>
        </a:p>
      </dgm:t>
    </dgm:pt>
    <dgm:pt modelId="{6B3F5CBF-0BDA-4C02-9B78-089F6C7C7D9D}" type="sibTrans" cxnId="{3BAD58AB-2C4A-4161-99ED-323E9B807EA4}">
      <dgm:prSet/>
      <dgm:spPr/>
      <dgm:t>
        <a:bodyPr/>
        <a:lstStyle/>
        <a:p>
          <a:endParaRPr lang="en-US"/>
        </a:p>
      </dgm:t>
    </dgm:pt>
    <dgm:pt modelId="{99EBD982-FE51-41F5-8EA7-037B25C55DD8}">
      <dgm:prSet phldrT="[Text]" custT="1"/>
      <dgm:spPr/>
      <dgm:t>
        <a:bodyPr/>
        <a:lstStyle/>
        <a:p>
          <a:r>
            <a:rPr lang="en-US" sz="2400" dirty="0" smtClean="0"/>
            <a:t>3. Running out of money</a:t>
          </a:r>
          <a:endParaRPr lang="en-US" sz="2400" dirty="0"/>
        </a:p>
      </dgm:t>
    </dgm:pt>
    <dgm:pt modelId="{935286D7-A9BE-4DB9-8BA9-3CEC82A4A077}" type="parTrans" cxnId="{FD8A390B-51D4-4D4E-96B6-BAB71486C5A7}">
      <dgm:prSet/>
      <dgm:spPr/>
      <dgm:t>
        <a:bodyPr/>
        <a:lstStyle/>
        <a:p>
          <a:endParaRPr lang="en-US"/>
        </a:p>
      </dgm:t>
    </dgm:pt>
    <dgm:pt modelId="{85A7D2FC-21E5-4583-90C2-3593B7F14250}" type="sibTrans" cxnId="{FD8A390B-51D4-4D4E-96B6-BAB71486C5A7}">
      <dgm:prSet/>
      <dgm:spPr/>
      <dgm:t>
        <a:bodyPr/>
        <a:lstStyle/>
        <a:p>
          <a:endParaRPr lang="en-US"/>
        </a:p>
      </dgm:t>
    </dgm:pt>
    <dgm:pt modelId="{3BBC1C59-2B17-4422-AF85-C55EA5A729F5}">
      <dgm:prSet phldrT="[Text]" custT="1"/>
      <dgm:spPr/>
      <dgm:t>
        <a:bodyPr/>
        <a:lstStyle/>
        <a:p>
          <a:r>
            <a:rPr lang="en-US" sz="2400" dirty="0" smtClean="0"/>
            <a:t>4. Not being able to live at home</a:t>
          </a:r>
          <a:endParaRPr lang="en-US" sz="2400" dirty="0"/>
        </a:p>
      </dgm:t>
    </dgm:pt>
    <dgm:pt modelId="{43DF786C-3D6C-4463-AA0E-083C779A3476}" type="parTrans" cxnId="{8043CCB2-1AA4-484C-A0AA-CD89C8E6E63A}">
      <dgm:prSet/>
      <dgm:spPr/>
      <dgm:t>
        <a:bodyPr/>
        <a:lstStyle/>
        <a:p>
          <a:endParaRPr lang="en-US"/>
        </a:p>
      </dgm:t>
    </dgm:pt>
    <dgm:pt modelId="{D304FA1A-FA09-4E05-9DD1-ADE4BEDEAC7E}" type="sibTrans" cxnId="{8043CCB2-1AA4-484C-A0AA-CD89C8E6E63A}">
      <dgm:prSet/>
      <dgm:spPr/>
      <dgm:t>
        <a:bodyPr/>
        <a:lstStyle/>
        <a:p>
          <a:endParaRPr lang="en-US"/>
        </a:p>
      </dgm:t>
    </dgm:pt>
    <dgm:pt modelId="{8F3E7443-FB18-4BBD-B765-FEAC3E05245E}">
      <dgm:prSet phldrT="[Text]" custT="1"/>
      <dgm:spPr/>
      <dgm:t>
        <a:bodyPr/>
        <a:lstStyle/>
        <a:p>
          <a:r>
            <a:rPr lang="en-US" sz="2400" dirty="0" smtClean="0"/>
            <a:t>5. Death of loved ones</a:t>
          </a:r>
          <a:endParaRPr lang="en-US" sz="2400" dirty="0"/>
        </a:p>
      </dgm:t>
    </dgm:pt>
    <dgm:pt modelId="{9BD5186E-A58C-4DB7-8F86-842D45067A2B}" type="parTrans" cxnId="{E4543CA7-B856-4BEB-8F54-6D00F73D58E4}">
      <dgm:prSet/>
      <dgm:spPr/>
      <dgm:t>
        <a:bodyPr/>
        <a:lstStyle/>
        <a:p>
          <a:endParaRPr lang="en-US"/>
        </a:p>
      </dgm:t>
    </dgm:pt>
    <dgm:pt modelId="{9393F596-7D77-443D-A900-F28705491ECC}" type="sibTrans" cxnId="{E4543CA7-B856-4BEB-8F54-6D00F73D58E4}">
      <dgm:prSet/>
      <dgm:spPr/>
      <dgm:t>
        <a:bodyPr/>
        <a:lstStyle/>
        <a:p>
          <a:endParaRPr lang="en-US"/>
        </a:p>
      </dgm:t>
    </dgm:pt>
    <dgm:pt modelId="{667A2353-3FDA-4F93-B92C-A2809049C7EB}">
      <dgm:prSet custT="1"/>
      <dgm:spPr/>
      <dgm:t>
        <a:bodyPr/>
        <a:lstStyle/>
        <a:p>
          <a:r>
            <a:rPr lang="en-US" sz="2400" dirty="0" smtClean="0"/>
            <a:t>1. Loss of independence</a:t>
          </a:r>
          <a:endParaRPr lang="en-US" sz="2400" dirty="0"/>
        </a:p>
      </dgm:t>
    </dgm:pt>
    <dgm:pt modelId="{77182FD4-24D6-4B9A-A916-491C2141CC6C}" type="parTrans" cxnId="{F03FD91E-E29A-4564-80C0-ADA528062529}">
      <dgm:prSet/>
      <dgm:spPr/>
      <dgm:t>
        <a:bodyPr/>
        <a:lstStyle/>
        <a:p>
          <a:endParaRPr lang="en-US"/>
        </a:p>
      </dgm:t>
    </dgm:pt>
    <dgm:pt modelId="{4FD8037F-03A0-4E4E-AEC2-AB2B76EBEFFB}" type="sibTrans" cxnId="{F03FD91E-E29A-4564-80C0-ADA528062529}">
      <dgm:prSet/>
      <dgm:spPr/>
      <dgm:t>
        <a:bodyPr/>
        <a:lstStyle/>
        <a:p>
          <a:endParaRPr lang="en-US"/>
        </a:p>
      </dgm:t>
    </dgm:pt>
    <dgm:pt modelId="{6A3F966A-326D-4311-AFB7-89EB3BF3AF9D}" type="pres">
      <dgm:prSet presAssocID="{8C8DF23C-8557-4668-B33D-DCE4E134A32E}" presName="Name0" presStyleCnt="0">
        <dgm:presLayoutVars>
          <dgm:chMax val="7"/>
          <dgm:chPref val="7"/>
          <dgm:dir/>
        </dgm:presLayoutVars>
      </dgm:prSet>
      <dgm:spPr/>
      <dgm:t>
        <a:bodyPr/>
        <a:lstStyle/>
        <a:p>
          <a:endParaRPr lang="en-US"/>
        </a:p>
      </dgm:t>
    </dgm:pt>
    <dgm:pt modelId="{E1851C50-755D-4DFC-8276-5CC8387C83C0}" type="pres">
      <dgm:prSet presAssocID="{8C8DF23C-8557-4668-B33D-DCE4E134A32E}" presName="Name1" presStyleCnt="0"/>
      <dgm:spPr/>
    </dgm:pt>
    <dgm:pt modelId="{20CF7D91-3C70-402D-9FC8-7F640C9FEDB0}" type="pres">
      <dgm:prSet presAssocID="{8C8DF23C-8557-4668-B33D-DCE4E134A32E}" presName="cycle" presStyleCnt="0"/>
      <dgm:spPr/>
    </dgm:pt>
    <dgm:pt modelId="{A1C358B7-AC06-420D-8FA1-29D668B197DA}" type="pres">
      <dgm:prSet presAssocID="{8C8DF23C-8557-4668-B33D-DCE4E134A32E}" presName="srcNode" presStyleLbl="node1" presStyleIdx="0" presStyleCnt="5"/>
      <dgm:spPr/>
    </dgm:pt>
    <dgm:pt modelId="{B9CC66E9-AC1E-4704-9B51-4A82B48E3A67}" type="pres">
      <dgm:prSet presAssocID="{8C8DF23C-8557-4668-B33D-DCE4E134A32E}" presName="conn" presStyleLbl="parChTrans1D2" presStyleIdx="0" presStyleCnt="1"/>
      <dgm:spPr/>
      <dgm:t>
        <a:bodyPr/>
        <a:lstStyle/>
        <a:p>
          <a:endParaRPr lang="en-US"/>
        </a:p>
      </dgm:t>
    </dgm:pt>
    <dgm:pt modelId="{CF0E7CA0-A0EF-4A3F-9CF5-1AD5500168A9}" type="pres">
      <dgm:prSet presAssocID="{8C8DF23C-8557-4668-B33D-DCE4E134A32E}" presName="extraNode" presStyleLbl="node1" presStyleIdx="0" presStyleCnt="5"/>
      <dgm:spPr/>
    </dgm:pt>
    <dgm:pt modelId="{8E608ECC-075C-4313-AC9D-7FC6BFBB35E9}" type="pres">
      <dgm:prSet presAssocID="{8C8DF23C-8557-4668-B33D-DCE4E134A32E}" presName="dstNode" presStyleLbl="node1" presStyleIdx="0" presStyleCnt="5"/>
      <dgm:spPr/>
    </dgm:pt>
    <dgm:pt modelId="{9AAADA8C-1F2D-4827-90C0-1D9EC46B8991}" type="pres">
      <dgm:prSet presAssocID="{667A2353-3FDA-4F93-B92C-A2809049C7EB}" presName="text_1" presStyleLbl="node1" presStyleIdx="0" presStyleCnt="5">
        <dgm:presLayoutVars>
          <dgm:bulletEnabled val="1"/>
        </dgm:presLayoutVars>
      </dgm:prSet>
      <dgm:spPr/>
      <dgm:t>
        <a:bodyPr/>
        <a:lstStyle/>
        <a:p>
          <a:endParaRPr lang="en-US"/>
        </a:p>
      </dgm:t>
    </dgm:pt>
    <dgm:pt modelId="{2DC11A38-2E88-42A1-8754-8EA2CDCCC1BB}" type="pres">
      <dgm:prSet presAssocID="{667A2353-3FDA-4F93-B92C-A2809049C7EB}" presName="accent_1" presStyleCnt="0"/>
      <dgm:spPr/>
    </dgm:pt>
    <dgm:pt modelId="{C2E5249B-A1AF-42F9-834C-8AB2656B443E}" type="pres">
      <dgm:prSet presAssocID="{667A2353-3FDA-4F93-B92C-A2809049C7EB}" presName="accentRepeatNode" presStyleLbl="solidFgAcc1" presStyleIdx="0" presStyleCnt="5"/>
      <dgm:spPr/>
    </dgm:pt>
    <dgm:pt modelId="{B581F1AF-084B-4987-924F-3A80C0159392}" type="pres">
      <dgm:prSet presAssocID="{EE6CD61B-C450-4EB0-AC88-755AAAA6A6CF}" presName="text_2" presStyleLbl="node1" presStyleIdx="1" presStyleCnt="5">
        <dgm:presLayoutVars>
          <dgm:bulletEnabled val="1"/>
        </dgm:presLayoutVars>
      </dgm:prSet>
      <dgm:spPr/>
      <dgm:t>
        <a:bodyPr/>
        <a:lstStyle/>
        <a:p>
          <a:endParaRPr lang="en-US"/>
        </a:p>
      </dgm:t>
    </dgm:pt>
    <dgm:pt modelId="{70D6ADED-469A-4ACD-9F32-E831959C3D57}" type="pres">
      <dgm:prSet presAssocID="{EE6CD61B-C450-4EB0-AC88-755AAAA6A6CF}" presName="accent_2" presStyleCnt="0"/>
      <dgm:spPr/>
    </dgm:pt>
    <dgm:pt modelId="{D87ED9DC-5FD0-403A-94BD-FB61E03DAAA3}" type="pres">
      <dgm:prSet presAssocID="{EE6CD61B-C450-4EB0-AC88-755AAAA6A6CF}" presName="accentRepeatNode" presStyleLbl="solidFgAcc1" presStyleIdx="1" presStyleCnt="5"/>
      <dgm:spPr/>
    </dgm:pt>
    <dgm:pt modelId="{FBF1E3C2-EBE6-427F-8E45-D33AC51F41C2}" type="pres">
      <dgm:prSet presAssocID="{99EBD982-FE51-41F5-8EA7-037B25C55DD8}" presName="text_3" presStyleLbl="node1" presStyleIdx="2" presStyleCnt="5">
        <dgm:presLayoutVars>
          <dgm:bulletEnabled val="1"/>
        </dgm:presLayoutVars>
      </dgm:prSet>
      <dgm:spPr/>
      <dgm:t>
        <a:bodyPr/>
        <a:lstStyle/>
        <a:p>
          <a:endParaRPr lang="en-US"/>
        </a:p>
      </dgm:t>
    </dgm:pt>
    <dgm:pt modelId="{A352DA54-2CB9-426C-878B-8AD8FE47B4B7}" type="pres">
      <dgm:prSet presAssocID="{99EBD982-FE51-41F5-8EA7-037B25C55DD8}" presName="accent_3" presStyleCnt="0"/>
      <dgm:spPr/>
    </dgm:pt>
    <dgm:pt modelId="{EF0B9FC7-2BFA-47D8-BE27-DFC68C6DDA1C}" type="pres">
      <dgm:prSet presAssocID="{99EBD982-FE51-41F5-8EA7-037B25C55DD8}" presName="accentRepeatNode" presStyleLbl="solidFgAcc1" presStyleIdx="2" presStyleCnt="5"/>
      <dgm:spPr/>
    </dgm:pt>
    <dgm:pt modelId="{3A63D878-961E-482E-BCBB-E47829280824}" type="pres">
      <dgm:prSet presAssocID="{3BBC1C59-2B17-4422-AF85-C55EA5A729F5}" presName="text_4" presStyleLbl="node1" presStyleIdx="3" presStyleCnt="5">
        <dgm:presLayoutVars>
          <dgm:bulletEnabled val="1"/>
        </dgm:presLayoutVars>
      </dgm:prSet>
      <dgm:spPr/>
      <dgm:t>
        <a:bodyPr/>
        <a:lstStyle/>
        <a:p>
          <a:endParaRPr lang="en-US"/>
        </a:p>
      </dgm:t>
    </dgm:pt>
    <dgm:pt modelId="{6BB1A591-32AC-40CF-805A-2A4368B7128A}" type="pres">
      <dgm:prSet presAssocID="{3BBC1C59-2B17-4422-AF85-C55EA5A729F5}" presName="accent_4" presStyleCnt="0"/>
      <dgm:spPr/>
    </dgm:pt>
    <dgm:pt modelId="{2E192EE4-CF44-4AE9-9837-ABB2D7782CE9}" type="pres">
      <dgm:prSet presAssocID="{3BBC1C59-2B17-4422-AF85-C55EA5A729F5}" presName="accentRepeatNode" presStyleLbl="solidFgAcc1" presStyleIdx="3" presStyleCnt="5"/>
      <dgm:spPr/>
    </dgm:pt>
    <dgm:pt modelId="{280FCE36-13E4-4D87-A2A3-B6D3C43D1A61}" type="pres">
      <dgm:prSet presAssocID="{8F3E7443-FB18-4BBD-B765-FEAC3E05245E}" presName="text_5" presStyleLbl="node1" presStyleIdx="4" presStyleCnt="5">
        <dgm:presLayoutVars>
          <dgm:bulletEnabled val="1"/>
        </dgm:presLayoutVars>
      </dgm:prSet>
      <dgm:spPr/>
      <dgm:t>
        <a:bodyPr/>
        <a:lstStyle/>
        <a:p>
          <a:endParaRPr lang="en-US"/>
        </a:p>
      </dgm:t>
    </dgm:pt>
    <dgm:pt modelId="{BAD3E282-36F5-4E40-BB2F-3284AFF875E7}" type="pres">
      <dgm:prSet presAssocID="{8F3E7443-FB18-4BBD-B765-FEAC3E05245E}" presName="accent_5" presStyleCnt="0"/>
      <dgm:spPr/>
    </dgm:pt>
    <dgm:pt modelId="{35FA9D61-BC07-4110-9FFB-6239032EBCDB}" type="pres">
      <dgm:prSet presAssocID="{8F3E7443-FB18-4BBD-B765-FEAC3E05245E}" presName="accentRepeatNode" presStyleLbl="solidFgAcc1" presStyleIdx="4" presStyleCnt="5"/>
      <dgm:spPr/>
    </dgm:pt>
  </dgm:ptLst>
  <dgm:cxnLst>
    <dgm:cxn modelId="{3BAD58AB-2C4A-4161-99ED-323E9B807EA4}" srcId="{8C8DF23C-8557-4668-B33D-DCE4E134A32E}" destId="{EE6CD61B-C450-4EB0-AC88-755AAAA6A6CF}" srcOrd="1" destOrd="0" parTransId="{36E8A181-6FF8-42A9-B3B9-88021DC3FA2F}" sibTransId="{6B3F5CBF-0BDA-4C02-9B78-089F6C7C7D9D}"/>
    <dgm:cxn modelId="{8043CCB2-1AA4-484C-A0AA-CD89C8E6E63A}" srcId="{8C8DF23C-8557-4668-B33D-DCE4E134A32E}" destId="{3BBC1C59-2B17-4422-AF85-C55EA5A729F5}" srcOrd="3" destOrd="0" parTransId="{43DF786C-3D6C-4463-AA0E-083C779A3476}" sibTransId="{D304FA1A-FA09-4E05-9DD1-ADE4BEDEAC7E}"/>
    <dgm:cxn modelId="{32A8EE26-A10C-4DC0-9B14-B8744090378C}" type="presOf" srcId="{3BBC1C59-2B17-4422-AF85-C55EA5A729F5}" destId="{3A63D878-961E-482E-BCBB-E47829280824}" srcOrd="0" destOrd="0" presId="urn:microsoft.com/office/officeart/2008/layout/VerticalCurvedList"/>
    <dgm:cxn modelId="{28D3A5CC-AE9E-4604-8671-C4DB808B464C}" type="presOf" srcId="{8C8DF23C-8557-4668-B33D-DCE4E134A32E}" destId="{6A3F966A-326D-4311-AFB7-89EB3BF3AF9D}" srcOrd="0" destOrd="0" presId="urn:microsoft.com/office/officeart/2008/layout/VerticalCurvedList"/>
    <dgm:cxn modelId="{FD8A390B-51D4-4D4E-96B6-BAB71486C5A7}" srcId="{8C8DF23C-8557-4668-B33D-DCE4E134A32E}" destId="{99EBD982-FE51-41F5-8EA7-037B25C55DD8}" srcOrd="2" destOrd="0" parTransId="{935286D7-A9BE-4DB9-8BA9-3CEC82A4A077}" sibTransId="{85A7D2FC-21E5-4583-90C2-3593B7F14250}"/>
    <dgm:cxn modelId="{65B19F04-364E-4FD7-821A-C67EC876F8D9}" type="presOf" srcId="{667A2353-3FDA-4F93-B92C-A2809049C7EB}" destId="{9AAADA8C-1F2D-4827-90C0-1D9EC46B8991}" srcOrd="0" destOrd="0" presId="urn:microsoft.com/office/officeart/2008/layout/VerticalCurvedList"/>
    <dgm:cxn modelId="{E4543CA7-B856-4BEB-8F54-6D00F73D58E4}" srcId="{8C8DF23C-8557-4668-B33D-DCE4E134A32E}" destId="{8F3E7443-FB18-4BBD-B765-FEAC3E05245E}" srcOrd="4" destOrd="0" parTransId="{9BD5186E-A58C-4DB7-8F86-842D45067A2B}" sibTransId="{9393F596-7D77-443D-A900-F28705491ECC}"/>
    <dgm:cxn modelId="{0C395715-B044-489C-AC33-23A1874C025B}" type="presOf" srcId="{8F3E7443-FB18-4BBD-B765-FEAC3E05245E}" destId="{280FCE36-13E4-4D87-A2A3-B6D3C43D1A61}" srcOrd="0" destOrd="0" presId="urn:microsoft.com/office/officeart/2008/layout/VerticalCurvedList"/>
    <dgm:cxn modelId="{08E281DD-C439-455D-9C95-30AFA96429DA}" type="presOf" srcId="{99EBD982-FE51-41F5-8EA7-037B25C55DD8}" destId="{FBF1E3C2-EBE6-427F-8E45-D33AC51F41C2}" srcOrd="0" destOrd="0" presId="urn:microsoft.com/office/officeart/2008/layout/VerticalCurvedList"/>
    <dgm:cxn modelId="{A6B04469-C656-48D3-9200-5E04A8758490}" type="presOf" srcId="{4FD8037F-03A0-4E4E-AEC2-AB2B76EBEFFB}" destId="{B9CC66E9-AC1E-4704-9B51-4A82B48E3A67}" srcOrd="0" destOrd="0" presId="urn:microsoft.com/office/officeart/2008/layout/VerticalCurvedList"/>
    <dgm:cxn modelId="{F03FD91E-E29A-4564-80C0-ADA528062529}" srcId="{8C8DF23C-8557-4668-B33D-DCE4E134A32E}" destId="{667A2353-3FDA-4F93-B92C-A2809049C7EB}" srcOrd="0" destOrd="0" parTransId="{77182FD4-24D6-4B9A-A916-491C2141CC6C}" sibTransId="{4FD8037F-03A0-4E4E-AEC2-AB2B76EBEFFB}"/>
    <dgm:cxn modelId="{A18F19F9-3966-430D-B428-C7782C5781D5}" type="presOf" srcId="{EE6CD61B-C450-4EB0-AC88-755AAAA6A6CF}" destId="{B581F1AF-084B-4987-924F-3A80C0159392}" srcOrd="0" destOrd="0" presId="urn:microsoft.com/office/officeart/2008/layout/VerticalCurvedList"/>
    <dgm:cxn modelId="{5BE6FB51-F115-4A8B-BE53-DBB47EF68933}" type="presParOf" srcId="{6A3F966A-326D-4311-AFB7-89EB3BF3AF9D}" destId="{E1851C50-755D-4DFC-8276-5CC8387C83C0}" srcOrd="0" destOrd="0" presId="urn:microsoft.com/office/officeart/2008/layout/VerticalCurvedList"/>
    <dgm:cxn modelId="{179B81EC-752A-4BBA-A94C-AB41473F4156}" type="presParOf" srcId="{E1851C50-755D-4DFC-8276-5CC8387C83C0}" destId="{20CF7D91-3C70-402D-9FC8-7F640C9FEDB0}" srcOrd="0" destOrd="0" presId="urn:microsoft.com/office/officeart/2008/layout/VerticalCurvedList"/>
    <dgm:cxn modelId="{A4064417-ECB6-4A80-989E-D6F5FE5BB4D7}" type="presParOf" srcId="{20CF7D91-3C70-402D-9FC8-7F640C9FEDB0}" destId="{A1C358B7-AC06-420D-8FA1-29D668B197DA}" srcOrd="0" destOrd="0" presId="urn:microsoft.com/office/officeart/2008/layout/VerticalCurvedList"/>
    <dgm:cxn modelId="{6E4D4466-72BE-4774-BA7A-BCAD945F0707}" type="presParOf" srcId="{20CF7D91-3C70-402D-9FC8-7F640C9FEDB0}" destId="{B9CC66E9-AC1E-4704-9B51-4A82B48E3A67}" srcOrd="1" destOrd="0" presId="urn:microsoft.com/office/officeart/2008/layout/VerticalCurvedList"/>
    <dgm:cxn modelId="{FD25342C-8773-4417-BB5B-D0754D79B15B}" type="presParOf" srcId="{20CF7D91-3C70-402D-9FC8-7F640C9FEDB0}" destId="{CF0E7CA0-A0EF-4A3F-9CF5-1AD5500168A9}" srcOrd="2" destOrd="0" presId="urn:microsoft.com/office/officeart/2008/layout/VerticalCurvedList"/>
    <dgm:cxn modelId="{EC51F4C8-C013-4A5B-8A42-3D88E537D9B7}" type="presParOf" srcId="{20CF7D91-3C70-402D-9FC8-7F640C9FEDB0}" destId="{8E608ECC-075C-4313-AC9D-7FC6BFBB35E9}" srcOrd="3" destOrd="0" presId="urn:microsoft.com/office/officeart/2008/layout/VerticalCurvedList"/>
    <dgm:cxn modelId="{4EDEFFB7-CD5C-4FFA-8AD6-7859C085E585}" type="presParOf" srcId="{E1851C50-755D-4DFC-8276-5CC8387C83C0}" destId="{9AAADA8C-1F2D-4827-90C0-1D9EC46B8991}" srcOrd="1" destOrd="0" presId="urn:microsoft.com/office/officeart/2008/layout/VerticalCurvedList"/>
    <dgm:cxn modelId="{91D12D24-D001-45BA-82D2-5B18500B2676}" type="presParOf" srcId="{E1851C50-755D-4DFC-8276-5CC8387C83C0}" destId="{2DC11A38-2E88-42A1-8754-8EA2CDCCC1BB}" srcOrd="2" destOrd="0" presId="urn:microsoft.com/office/officeart/2008/layout/VerticalCurvedList"/>
    <dgm:cxn modelId="{C8866D89-7967-4E04-878D-655554A14FDF}" type="presParOf" srcId="{2DC11A38-2E88-42A1-8754-8EA2CDCCC1BB}" destId="{C2E5249B-A1AF-42F9-834C-8AB2656B443E}" srcOrd="0" destOrd="0" presId="urn:microsoft.com/office/officeart/2008/layout/VerticalCurvedList"/>
    <dgm:cxn modelId="{2B04D75F-FB38-4A3D-AAA6-9F5E91DA769A}" type="presParOf" srcId="{E1851C50-755D-4DFC-8276-5CC8387C83C0}" destId="{B581F1AF-084B-4987-924F-3A80C0159392}" srcOrd="3" destOrd="0" presId="urn:microsoft.com/office/officeart/2008/layout/VerticalCurvedList"/>
    <dgm:cxn modelId="{1C45A2FB-0CD1-41E6-A27C-EE18B83DA61C}" type="presParOf" srcId="{E1851C50-755D-4DFC-8276-5CC8387C83C0}" destId="{70D6ADED-469A-4ACD-9F32-E831959C3D57}" srcOrd="4" destOrd="0" presId="urn:microsoft.com/office/officeart/2008/layout/VerticalCurvedList"/>
    <dgm:cxn modelId="{0007876B-B66A-4779-8244-89EC7173708B}" type="presParOf" srcId="{70D6ADED-469A-4ACD-9F32-E831959C3D57}" destId="{D87ED9DC-5FD0-403A-94BD-FB61E03DAAA3}" srcOrd="0" destOrd="0" presId="urn:microsoft.com/office/officeart/2008/layout/VerticalCurvedList"/>
    <dgm:cxn modelId="{B6EAE47B-2601-4687-8912-D73EA83A8211}" type="presParOf" srcId="{E1851C50-755D-4DFC-8276-5CC8387C83C0}" destId="{FBF1E3C2-EBE6-427F-8E45-D33AC51F41C2}" srcOrd="5" destOrd="0" presId="urn:microsoft.com/office/officeart/2008/layout/VerticalCurvedList"/>
    <dgm:cxn modelId="{865924BA-92FF-47F4-96A4-3CA664893BEA}" type="presParOf" srcId="{E1851C50-755D-4DFC-8276-5CC8387C83C0}" destId="{A352DA54-2CB9-426C-878B-8AD8FE47B4B7}" srcOrd="6" destOrd="0" presId="urn:microsoft.com/office/officeart/2008/layout/VerticalCurvedList"/>
    <dgm:cxn modelId="{D1E4E7FC-F28C-4D92-9F4C-FC4991896AD8}" type="presParOf" srcId="{A352DA54-2CB9-426C-878B-8AD8FE47B4B7}" destId="{EF0B9FC7-2BFA-47D8-BE27-DFC68C6DDA1C}" srcOrd="0" destOrd="0" presId="urn:microsoft.com/office/officeart/2008/layout/VerticalCurvedList"/>
    <dgm:cxn modelId="{1F1DD3B4-AEB0-44E6-9942-E7D803EADCB0}" type="presParOf" srcId="{E1851C50-755D-4DFC-8276-5CC8387C83C0}" destId="{3A63D878-961E-482E-BCBB-E47829280824}" srcOrd="7" destOrd="0" presId="urn:microsoft.com/office/officeart/2008/layout/VerticalCurvedList"/>
    <dgm:cxn modelId="{4A4A3796-762F-4E75-9B53-C3A213794C47}" type="presParOf" srcId="{E1851C50-755D-4DFC-8276-5CC8387C83C0}" destId="{6BB1A591-32AC-40CF-805A-2A4368B7128A}" srcOrd="8" destOrd="0" presId="urn:microsoft.com/office/officeart/2008/layout/VerticalCurvedList"/>
    <dgm:cxn modelId="{D6726DF9-2F00-441D-87F9-FACAA9C0BFB3}" type="presParOf" srcId="{6BB1A591-32AC-40CF-805A-2A4368B7128A}" destId="{2E192EE4-CF44-4AE9-9837-ABB2D7782CE9}" srcOrd="0" destOrd="0" presId="urn:microsoft.com/office/officeart/2008/layout/VerticalCurvedList"/>
    <dgm:cxn modelId="{E1C8E8A6-AF62-4A8F-A157-0FC5E8BF0D6F}" type="presParOf" srcId="{E1851C50-755D-4DFC-8276-5CC8387C83C0}" destId="{280FCE36-13E4-4D87-A2A3-B6D3C43D1A61}" srcOrd="9" destOrd="0" presId="urn:microsoft.com/office/officeart/2008/layout/VerticalCurvedList"/>
    <dgm:cxn modelId="{BA54B30F-4C28-43D9-A166-CF4A374DA7F6}" type="presParOf" srcId="{E1851C50-755D-4DFC-8276-5CC8387C83C0}" destId="{BAD3E282-36F5-4E40-BB2F-3284AFF875E7}" srcOrd="10" destOrd="0" presId="urn:microsoft.com/office/officeart/2008/layout/VerticalCurvedList"/>
    <dgm:cxn modelId="{D1D672F6-73E5-4357-A451-E394060487FA}" type="presParOf" srcId="{BAD3E282-36F5-4E40-BB2F-3284AFF875E7}" destId="{35FA9D61-BC07-4110-9FFB-6239032EBCD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CC66E9-AC1E-4704-9B51-4A82B48E3A67}">
      <dsp:nvSpPr>
        <dsp:cNvPr id="0" name=""/>
        <dsp:cNvSpPr/>
      </dsp:nvSpPr>
      <dsp:spPr>
        <a:xfrm>
          <a:off x="-3927635" y="-603051"/>
          <a:ext cx="4680823" cy="4680823"/>
        </a:xfrm>
        <a:prstGeom prst="blockArc">
          <a:avLst>
            <a:gd name="adj1" fmla="val 18900000"/>
            <a:gd name="adj2" fmla="val 2700000"/>
            <a:gd name="adj3" fmla="val 461"/>
          </a:avLst>
        </a:pr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AADA8C-1F2D-4827-90C0-1D9EC46B8991}">
      <dsp:nvSpPr>
        <dsp:cNvPr id="0" name=""/>
        <dsp:cNvSpPr/>
      </dsp:nvSpPr>
      <dsp:spPr>
        <a:xfrm>
          <a:off x="330085" y="217100"/>
          <a:ext cx="5720035" cy="434478"/>
        </a:xfrm>
        <a:prstGeom prst="rect">
          <a:avLst/>
        </a:prstGeom>
        <a:solidFill>
          <a:schemeClr val="accent4">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4868"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1. Loss of independence</a:t>
          </a:r>
          <a:endParaRPr lang="en-US" sz="2400" kern="1200" dirty="0"/>
        </a:p>
      </dsp:txBody>
      <dsp:txXfrm>
        <a:off x="330085" y="217100"/>
        <a:ext cx="5720035" cy="434478"/>
      </dsp:txXfrm>
    </dsp:sp>
    <dsp:sp modelId="{C2E5249B-A1AF-42F9-834C-8AB2656B443E}">
      <dsp:nvSpPr>
        <dsp:cNvPr id="0" name=""/>
        <dsp:cNvSpPr/>
      </dsp:nvSpPr>
      <dsp:spPr>
        <a:xfrm>
          <a:off x="58535" y="162790"/>
          <a:ext cx="543098" cy="543098"/>
        </a:xfrm>
        <a:prstGeom prst="ellipse">
          <a:avLst/>
        </a:prstGeom>
        <a:solidFill>
          <a:schemeClr val="lt1">
            <a:hueOff val="0"/>
            <a:satOff val="0"/>
            <a:lumOff val="0"/>
            <a:alphaOff val="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81F1AF-084B-4987-924F-3A80C0159392}">
      <dsp:nvSpPr>
        <dsp:cNvPr id="0" name=""/>
        <dsp:cNvSpPr/>
      </dsp:nvSpPr>
      <dsp:spPr>
        <a:xfrm>
          <a:off x="641420" y="868610"/>
          <a:ext cx="5408700" cy="434478"/>
        </a:xfrm>
        <a:prstGeom prst="rect">
          <a:avLst/>
        </a:prstGeom>
        <a:solidFill>
          <a:schemeClr val="accent4">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4868"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2. Declining health</a:t>
          </a:r>
          <a:endParaRPr lang="en-US" sz="2400" kern="1200" dirty="0"/>
        </a:p>
      </dsp:txBody>
      <dsp:txXfrm>
        <a:off x="641420" y="868610"/>
        <a:ext cx="5408700" cy="434478"/>
      </dsp:txXfrm>
    </dsp:sp>
    <dsp:sp modelId="{D87ED9DC-5FD0-403A-94BD-FB61E03DAAA3}">
      <dsp:nvSpPr>
        <dsp:cNvPr id="0" name=""/>
        <dsp:cNvSpPr/>
      </dsp:nvSpPr>
      <dsp:spPr>
        <a:xfrm>
          <a:off x="369870" y="814300"/>
          <a:ext cx="543098" cy="543098"/>
        </a:xfrm>
        <a:prstGeom prst="ellipse">
          <a:avLst/>
        </a:prstGeom>
        <a:solidFill>
          <a:schemeClr val="lt1">
            <a:hueOff val="0"/>
            <a:satOff val="0"/>
            <a:lumOff val="0"/>
            <a:alphaOff val="0"/>
          </a:schemeClr>
        </a:solidFill>
        <a:ln w="25400" cap="flat" cmpd="sng" algn="ctr">
          <a:solidFill>
            <a:schemeClr val="accent4">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dsp:style>
    </dsp:sp>
    <dsp:sp modelId="{FBF1E3C2-EBE6-427F-8E45-D33AC51F41C2}">
      <dsp:nvSpPr>
        <dsp:cNvPr id="0" name=""/>
        <dsp:cNvSpPr/>
      </dsp:nvSpPr>
      <dsp:spPr>
        <a:xfrm>
          <a:off x="736974" y="1520120"/>
          <a:ext cx="5313145" cy="434478"/>
        </a:xfrm>
        <a:prstGeom prst="rect">
          <a:avLst/>
        </a:prstGeom>
        <a:solidFill>
          <a:schemeClr val="accent4">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4868"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3. Running out of money</a:t>
          </a:r>
          <a:endParaRPr lang="en-US" sz="2400" kern="1200" dirty="0"/>
        </a:p>
      </dsp:txBody>
      <dsp:txXfrm>
        <a:off x="736974" y="1520120"/>
        <a:ext cx="5313145" cy="434478"/>
      </dsp:txXfrm>
    </dsp:sp>
    <dsp:sp modelId="{EF0B9FC7-2BFA-47D8-BE27-DFC68C6DDA1C}">
      <dsp:nvSpPr>
        <dsp:cNvPr id="0" name=""/>
        <dsp:cNvSpPr/>
      </dsp:nvSpPr>
      <dsp:spPr>
        <a:xfrm>
          <a:off x="465425" y="1465810"/>
          <a:ext cx="543098" cy="543098"/>
        </a:xfrm>
        <a:prstGeom prst="ellipse">
          <a:avLst/>
        </a:prstGeom>
        <a:solidFill>
          <a:schemeClr val="lt1">
            <a:hueOff val="0"/>
            <a:satOff val="0"/>
            <a:lumOff val="0"/>
            <a:alphaOff val="0"/>
          </a:schemeClr>
        </a:solidFill>
        <a:ln w="25400" cap="flat" cmpd="sng" algn="ctr">
          <a:solidFill>
            <a:schemeClr val="accent4">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sp>
    <dsp:sp modelId="{3A63D878-961E-482E-BCBB-E47829280824}">
      <dsp:nvSpPr>
        <dsp:cNvPr id="0" name=""/>
        <dsp:cNvSpPr/>
      </dsp:nvSpPr>
      <dsp:spPr>
        <a:xfrm>
          <a:off x="641420" y="2171630"/>
          <a:ext cx="5408700" cy="434478"/>
        </a:xfrm>
        <a:prstGeom prst="rect">
          <a:avLst/>
        </a:prstGeom>
        <a:solidFill>
          <a:schemeClr val="accent4">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4868"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4. Not being able to live at home</a:t>
          </a:r>
          <a:endParaRPr lang="en-US" sz="2400" kern="1200" dirty="0"/>
        </a:p>
      </dsp:txBody>
      <dsp:txXfrm>
        <a:off x="641420" y="2171630"/>
        <a:ext cx="5408700" cy="434478"/>
      </dsp:txXfrm>
    </dsp:sp>
    <dsp:sp modelId="{2E192EE4-CF44-4AE9-9837-ABB2D7782CE9}">
      <dsp:nvSpPr>
        <dsp:cNvPr id="0" name=""/>
        <dsp:cNvSpPr/>
      </dsp:nvSpPr>
      <dsp:spPr>
        <a:xfrm>
          <a:off x="369870" y="2117320"/>
          <a:ext cx="543098" cy="543098"/>
        </a:xfrm>
        <a:prstGeom prst="ellipse">
          <a:avLst/>
        </a:prstGeom>
        <a:solidFill>
          <a:schemeClr val="lt1">
            <a:hueOff val="0"/>
            <a:satOff val="0"/>
            <a:lumOff val="0"/>
            <a:alphaOff val="0"/>
          </a:schemeClr>
        </a:solidFill>
        <a:ln w="25400" cap="flat" cmpd="sng" algn="ctr">
          <a:solidFill>
            <a:schemeClr val="accent4">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dsp:style>
    </dsp:sp>
    <dsp:sp modelId="{280FCE36-13E4-4D87-A2A3-B6D3C43D1A61}">
      <dsp:nvSpPr>
        <dsp:cNvPr id="0" name=""/>
        <dsp:cNvSpPr/>
      </dsp:nvSpPr>
      <dsp:spPr>
        <a:xfrm>
          <a:off x="330085" y="2823140"/>
          <a:ext cx="5720035" cy="434478"/>
        </a:xfrm>
        <a:prstGeom prst="rect">
          <a:avLst/>
        </a:prstGeom>
        <a:solidFill>
          <a:schemeClr val="accent4">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4868"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5. Death of loved ones</a:t>
          </a:r>
          <a:endParaRPr lang="en-US" sz="2400" kern="1200" dirty="0"/>
        </a:p>
      </dsp:txBody>
      <dsp:txXfrm>
        <a:off x="330085" y="2823140"/>
        <a:ext cx="5720035" cy="434478"/>
      </dsp:txXfrm>
    </dsp:sp>
    <dsp:sp modelId="{35FA9D61-BC07-4110-9FFB-6239032EBCDB}">
      <dsp:nvSpPr>
        <dsp:cNvPr id="0" name=""/>
        <dsp:cNvSpPr/>
      </dsp:nvSpPr>
      <dsp:spPr>
        <a:xfrm>
          <a:off x="58535" y="2768830"/>
          <a:ext cx="543098" cy="543098"/>
        </a:xfrm>
        <a:prstGeom prst="ellipse">
          <a:avLst/>
        </a:prstGeom>
        <a:solidFill>
          <a:schemeClr val="lt1">
            <a:hueOff val="0"/>
            <a:satOff val="0"/>
            <a:lumOff val="0"/>
            <a:alphaOff val="0"/>
          </a:schemeClr>
        </a:solidFill>
        <a:ln w="25400" cap="flat" cmpd="sng" algn="ctr">
          <a:solidFill>
            <a:schemeClr val="accent4">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3A4A32-B0C2-4E2D-A526-A373FFB5C166}" type="datetimeFigureOut">
              <a:rPr lang="en-US" smtClean="0"/>
              <a:pPr/>
              <a:t>12/30/2015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6FAAA8-0852-4833-9B32-CFD4ADC41173}" type="slidenum">
              <a:rPr lang="en-US" smtClean="0"/>
              <a:pPr/>
              <a:t>‹#›</a:t>
            </a:fld>
            <a:endParaRPr lang="en-US"/>
          </a:p>
        </p:txBody>
      </p:sp>
    </p:spTree>
    <p:extLst>
      <p:ext uri="{BB962C8B-B14F-4D97-AF65-F5344CB8AC3E}">
        <p14:creationId xmlns:p14="http://schemas.microsoft.com/office/powerpoint/2010/main" val="2093203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Welcome, everyone! Thanks for attending this chapter [Summit Chapter] </a:t>
            </a:r>
            <a:r>
              <a:rPr lang="en-US" sz="1200" kern="1200" dirty="0" smtClean="0">
                <a:solidFill>
                  <a:schemeClr val="tx1"/>
                </a:solidFill>
                <a:latin typeface="+mn-lt"/>
                <a:ea typeface="+mn-ea"/>
                <a:cs typeface="+mn-cs"/>
              </a:rPr>
              <a:t>Educational </a:t>
            </a:r>
            <a:r>
              <a:rPr lang="en-US" dirty="0"/>
              <a:t>E</a:t>
            </a:r>
            <a:r>
              <a:rPr lang="en-US" sz="1200" kern="1200" dirty="0" smtClean="0">
                <a:solidFill>
                  <a:schemeClr val="tx1"/>
                </a:solidFill>
                <a:latin typeface="+mn-lt"/>
                <a:ea typeface="+mn-ea"/>
                <a:cs typeface="+mn-cs"/>
              </a:rPr>
              <a:t>vent</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For those of you who aren’t currently members of Modern Woodmen of America, we’re glad you’re here. Educational programs are just one of the many ways Modern Woodmen gives back to the community. Please see me after this program if you’d like to learn about our many other member benefits. I’d be glad to give you some information.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DA20984-52DA-4185-AEA2-F489AE18C613}" type="slidenum">
              <a:rPr lang="en-US" smtClean="0">
                <a:solidFill>
                  <a:prstClr val="black"/>
                </a:solidFill>
              </a:rPr>
              <a:pPr>
                <a:def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As you think about your personal resources, consider that:</a:t>
            </a:r>
          </a:p>
          <a:p>
            <a:endParaRPr lang="en-US" sz="1200" kern="1200" dirty="0" smtClean="0">
              <a:solidFill>
                <a:schemeClr val="tx1"/>
              </a:solidFill>
              <a:latin typeface="+mn-lt"/>
              <a:ea typeface="+mn-ea"/>
              <a:cs typeface="+mn-cs"/>
            </a:endParaRPr>
          </a:p>
          <a:p>
            <a:pPr>
              <a:buFont typeface="Arial" pitchFamily="34" charset="0"/>
              <a:buChar char="•"/>
            </a:pPr>
            <a:r>
              <a:rPr lang="en-US" kern="1200" dirty="0" smtClean="0">
                <a:solidFill>
                  <a:schemeClr val="tx1"/>
                </a:solidFill>
                <a:latin typeface="+mn-lt"/>
                <a:ea typeface="+mn-ea"/>
                <a:cs typeface="+mn-cs"/>
              </a:rPr>
              <a:t>The current national median for one year of nursing home care is $91,250 for</a:t>
            </a:r>
            <a:r>
              <a:rPr lang="en-US" kern="1200" baseline="0" dirty="0" smtClean="0">
                <a:solidFill>
                  <a:schemeClr val="tx1"/>
                </a:solidFill>
                <a:latin typeface="+mn-lt"/>
                <a:ea typeface="+mn-ea"/>
                <a:cs typeface="+mn-cs"/>
              </a:rPr>
              <a:t> a </a:t>
            </a:r>
            <a:r>
              <a:rPr lang="en-US" kern="1200" dirty="0" smtClean="0">
                <a:solidFill>
                  <a:schemeClr val="tx1"/>
                </a:solidFill>
                <a:latin typeface="+mn-lt"/>
                <a:ea typeface="+mn-ea"/>
                <a:cs typeface="+mn-cs"/>
              </a:rPr>
              <a:t>private room. This figure is rising steadily each year.</a:t>
            </a:r>
          </a:p>
          <a:p>
            <a:pPr>
              <a:buFont typeface="Arial" pitchFamily="34" charset="0"/>
              <a:buChar char="•"/>
            </a:pPr>
            <a:r>
              <a:rPr lang="en-US" kern="1200" dirty="0" smtClean="0">
                <a:solidFill>
                  <a:schemeClr val="tx1"/>
                </a:solidFill>
                <a:latin typeface="+mn-lt"/>
                <a:ea typeface="+mn-ea"/>
                <a:cs typeface="+mn-cs"/>
              </a:rPr>
              <a:t>The average nursing home stay is about 2 1/2 years. </a:t>
            </a:r>
          </a:p>
          <a:p>
            <a:pPr>
              <a:buFont typeface="Arial" pitchFamily="34" charset="0"/>
              <a:buChar char="•"/>
            </a:pPr>
            <a:r>
              <a:rPr lang="en-US" kern="1200" dirty="0" smtClean="0">
                <a:solidFill>
                  <a:schemeClr val="tx1"/>
                </a:solidFill>
                <a:latin typeface="+mn-lt"/>
                <a:ea typeface="+mn-ea"/>
                <a:cs typeface="+mn-cs"/>
              </a:rPr>
              <a:t>An average nursing home resident’s stay </a:t>
            </a:r>
            <a:r>
              <a:rPr lang="en-US" kern="1200" dirty="0" smtClean="0">
                <a:solidFill>
                  <a:schemeClr val="tx1"/>
                </a:solidFill>
                <a:latin typeface="+mn-lt"/>
                <a:ea typeface="+mn-ea"/>
                <a:cs typeface="+mn-cs"/>
              </a:rPr>
              <a:t>costs approximately </a:t>
            </a:r>
            <a:r>
              <a:rPr lang="en-US" kern="1200" dirty="0" smtClean="0">
                <a:solidFill>
                  <a:schemeClr val="tx1"/>
                </a:solidFill>
                <a:latin typeface="+mn-lt"/>
                <a:ea typeface="+mn-ea"/>
                <a:cs typeface="+mn-cs"/>
              </a:rPr>
              <a:t>$167,000, depending on the state. </a:t>
            </a:r>
          </a:p>
          <a:p>
            <a:pPr>
              <a:buFont typeface="Arial" pitchFamily="34" charset="0"/>
              <a:buChar char="•"/>
            </a:pPr>
            <a:r>
              <a:rPr lang="en-US" kern="1200" dirty="0" smtClean="0">
                <a:solidFill>
                  <a:schemeClr val="tx1"/>
                </a:solidFill>
                <a:latin typeface="+mn-lt"/>
                <a:ea typeface="+mn-ea"/>
                <a:cs typeface="+mn-cs"/>
              </a:rPr>
              <a:t>The average cost of in-home care from a licensed home health aide today is about $</a:t>
            </a:r>
            <a:r>
              <a:rPr lang="en-US" dirty="0" smtClean="0"/>
              <a:t>20</a:t>
            </a:r>
            <a:r>
              <a:rPr lang="en-US" kern="1200" dirty="0" smtClean="0">
                <a:solidFill>
                  <a:schemeClr val="tx1"/>
                </a:solidFill>
                <a:latin typeface="+mn-lt"/>
                <a:ea typeface="+mn-ea"/>
                <a:cs typeface="+mn-cs"/>
              </a:rPr>
              <a:t>/hour, or more than $450 a day.</a:t>
            </a:r>
          </a:p>
          <a:p>
            <a:endParaRPr lang="en-US" dirty="0" smtClean="0"/>
          </a:p>
          <a:p>
            <a:r>
              <a:rPr lang="en-US" sz="900" dirty="0"/>
              <a:t>Sources: </a:t>
            </a:r>
            <a:endParaRPr lang="en-US" sz="900" dirty="0" smtClean="0"/>
          </a:p>
          <a:p>
            <a:endParaRPr lang="en-US" sz="900" dirty="0"/>
          </a:p>
          <a:p>
            <a:pPr marL="171450" lvl="0" indent="-171450">
              <a:buFont typeface="Arial" panose="020B0604020202020204" pitchFamily="34" charset="0"/>
              <a:buChar char="•"/>
            </a:pPr>
            <a:r>
              <a:rPr lang="en-US" sz="900" dirty="0" err="1"/>
              <a:t>Keim</a:t>
            </a:r>
            <a:r>
              <a:rPr lang="en-US" sz="900" dirty="0"/>
              <a:t>-Morrison, Amanda. “Number of the day: Median nursing home bill runs $91,250. United Health Care, 4/11/15.</a:t>
            </a:r>
          </a:p>
          <a:p>
            <a:pPr marL="171450" lvl="0" indent="-171450">
              <a:buFont typeface="Arial" panose="020B0604020202020204" pitchFamily="34" charset="0"/>
              <a:buChar char="•"/>
            </a:pPr>
            <a:r>
              <a:rPr lang="en-US" sz="900" dirty="0"/>
              <a:t>“How to Pay For Nursing Home Costs.” </a:t>
            </a:r>
            <a:r>
              <a:rPr lang="en-US" sz="900" i="1" dirty="0"/>
              <a:t>U.S. News &amp; World Report, 2/26/13.</a:t>
            </a:r>
            <a:endParaRPr lang="en-US" sz="900" dirty="0"/>
          </a:p>
          <a:p>
            <a:pPr marL="171450" lvl="0" indent="-171450">
              <a:buFont typeface="Arial" panose="020B0604020202020204" pitchFamily="34" charset="0"/>
              <a:buChar char="•"/>
            </a:pPr>
            <a:r>
              <a:rPr lang="en-US" sz="900" dirty="0"/>
              <a:t>“Costs of Care.” LongTermCare.gov.</a:t>
            </a:r>
          </a:p>
          <a:p>
            <a:pPr marL="171450" lvl="0" indent="-171450">
              <a:buFont typeface="Arial" panose="020B0604020202020204" pitchFamily="34" charset="0"/>
              <a:buChar char="•"/>
            </a:pPr>
            <a:r>
              <a:rPr lang="en-US" sz="900" dirty="0" err="1"/>
              <a:t>Absher</a:t>
            </a:r>
            <a:r>
              <a:rPr lang="en-US" sz="900" dirty="0"/>
              <a:t>, Clare. “What Does Home Care Really Cost in Comparison to Assisted Living?” CarePathways.com.</a:t>
            </a:r>
          </a:p>
          <a:p>
            <a:endParaRPr lang="en-US" dirty="0"/>
          </a:p>
        </p:txBody>
      </p:sp>
      <p:sp>
        <p:nvSpPr>
          <p:cNvPr id="4" name="Slide Number Placeholder 3"/>
          <p:cNvSpPr>
            <a:spLocks noGrp="1"/>
          </p:cNvSpPr>
          <p:nvPr>
            <p:ph type="sldNum" sz="quarter" idx="10"/>
          </p:nvPr>
        </p:nvSpPr>
        <p:spPr/>
        <p:txBody>
          <a:bodyPr/>
          <a:lstStyle/>
          <a:p>
            <a:fld id="{BC6FAAA8-0852-4833-9B32-CFD4ADC4117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To pay for long-term care, you can use cash reserves, as well as reverse mortgages, life insurance</a:t>
            </a:r>
            <a:r>
              <a:rPr lang="en-US" sz="1200" kern="1200" baseline="0" dirty="0" smtClean="0">
                <a:solidFill>
                  <a:schemeClr val="tx1"/>
                </a:solidFill>
                <a:latin typeface="+mn-lt"/>
                <a:ea typeface="+mn-ea"/>
                <a:cs typeface="+mn-cs"/>
              </a:rPr>
              <a:t> and </a:t>
            </a:r>
            <a:r>
              <a:rPr lang="en-US" sz="1200" kern="1200" dirty="0" smtClean="0">
                <a:solidFill>
                  <a:schemeClr val="tx1"/>
                </a:solidFill>
                <a:latin typeface="+mn-lt"/>
                <a:ea typeface="+mn-ea"/>
                <a:cs typeface="+mn-cs"/>
              </a:rPr>
              <a:t>annuities.</a:t>
            </a:r>
          </a:p>
          <a:p>
            <a:r>
              <a:rPr lang="en-US" sz="1200" kern="1200" dirty="0" smtClean="0">
                <a:solidFill>
                  <a:schemeClr val="tx1"/>
                </a:solidFill>
                <a:latin typeface="+mn-lt"/>
                <a:ea typeface="+mn-ea"/>
                <a:cs typeface="+mn-cs"/>
              </a:rPr>
              <a:t> </a:t>
            </a:r>
          </a:p>
          <a:p>
            <a:r>
              <a:rPr lang="en-US" sz="1200" b="0" kern="1200" dirty="0" smtClean="0">
                <a:solidFill>
                  <a:schemeClr val="tx1"/>
                </a:solidFill>
                <a:latin typeface="+mn-lt"/>
                <a:ea typeface="+mn-ea"/>
                <a:cs typeface="+mn-cs"/>
              </a:rPr>
              <a:t>A r</a:t>
            </a:r>
            <a:r>
              <a:rPr lang="en-US" sz="1200" kern="1200" dirty="0" smtClean="0">
                <a:solidFill>
                  <a:schemeClr val="tx1"/>
                </a:solidFill>
                <a:latin typeface="+mn-lt"/>
                <a:ea typeface="+mn-ea"/>
                <a:cs typeface="+mn-cs"/>
              </a:rPr>
              <a:t>everse mortgage is a loan made using a house as collateral. Loan interest accrues over time, but the loan does not need to be paid back until the house is sold or the homeowner moves out. But a reverse mortgage</a:t>
            </a:r>
            <a:r>
              <a:rPr lang="en-US" sz="1200" kern="1200" baseline="0" dirty="0" smtClean="0">
                <a:solidFill>
                  <a:schemeClr val="tx1"/>
                </a:solidFill>
                <a:latin typeface="+mn-lt"/>
                <a:ea typeface="+mn-ea"/>
                <a:cs typeface="+mn-cs"/>
              </a:rPr>
              <a:t> only provides</a:t>
            </a:r>
            <a:r>
              <a:rPr lang="en-US" sz="1200" kern="12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a portion of the home’s assessed value. And it incurs</a:t>
            </a:r>
            <a:r>
              <a:rPr lang="en-US" sz="1200" kern="12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high fees and interest.</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Hybrid life insurance policies contain riders that allow long-term care expenses to be deducted from the death benefit. </a:t>
            </a:r>
          </a:p>
          <a:p>
            <a:pPr lvl="0">
              <a:buFont typeface="Arial" pitchFamily="34" charset="0"/>
              <a:buNone/>
            </a:pPr>
            <a:endParaRPr lang="en-US" sz="1200" kern="1200" dirty="0" smtClean="0">
              <a:solidFill>
                <a:schemeClr val="tx1"/>
              </a:solidFill>
              <a:latin typeface="+mn-lt"/>
              <a:ea typeface="+mn-ea"/>
              <a:cs typeface="+mn-cs"/>
            </a:endParaRPr>
          </a:p>
          <a:p>
            <a:pPr lvl="0">
              <a:buFont typeface="Arial" pitchFamily="34" charset="0"/>
              <a:buNone/>
            </a:pPr>
            <a:r>
              <a:rPr lang="en-US" sz="1200" kern="1200" dirty="0" smtClean="0">
                <a:solidFill>
                  <a:schemeClr val="tx1"/>
                </a:solidFill>
                <a:latin typeface="+mn-lt"/>
                <a:ea typeface="+mn-ea"/>
                <a:cs typeface="+mn-cs"/>
              </a:rPr>
              <a:t>Longevity insurance is a type of deferred annuity. Payouts usually begin at age 85 and can be used toward long-term care. But if you don’t live to the payout </a:t>
            </a:r>
            <a:r>
              <a:rPr lang="en-US" sz="1200" kern="1200" dirty="0" smtClean="0">
                <a:solidFill>
                  <a:schemeClr val="tx1"/>
                </a:solidFill>
                <a:latin typeface="+mn-lt"/>
                <a:ea typeface="+mn-ea"/>
                <a:cs typeface="+mn-cs"/>
              </a:rPr>
              <a:t>period, </a:t>
            </a:r>
            <a:r>
              <a:rPr lang="en-US" sz="1200" kern="1200" dirty="0" smtClean="0">
                <a:solidFill>
                  <a:schemeClr val="tx1"/>
                </a:solidFill>
                <a:latin typeface="+mn-lt"/>
                <a:ea typeface="+mn-ea"/>
                <a:cs typeface="+mn-cs"/>
              </a:rPr>
              <a:t>your heirs get nothing.</a:t>
            </a:r>
            <a:r>
              <a:rPr lang="en-US" sz="1200" kern="1200" baseline="0" dirty="0" smtClean="0">
                <a:solidFill>
                  <a:schemeClr val="tx1"/>
                </a:solidFill>
                <a:latin typeface="+mn-lt"/>
                <a:ea typeface="+mn-ea"/>
                <a:cs typeface="+mn-cs"/>
              </a:rPr>
              <a:t> And </a:t>
            </a:r>
            <a:r>
              <a:rPr lang="en-US" sz="1200" kern="1200" dirty="0" smtClean="0">
                <a:solidFill>
                  <a:schemeClr val="tx1"/>
                </a:solidFill>
                <a:latin typeface="+mn-lt"/>
                <a:ea typeface="+mn-ea"/>
                <a:cs typeface="+mn-cs"/>
              </a:rPr>
              <a:t>inflation can erode the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payout.</a:t>
            </a:r>
          </a:p>
          <a:p>
            <a:pPr lvl="0">
              <a:buFont typeface="Arial" pitchFamily="34" charset="0"/>
              <a:buNone/>
            </a:pPr>
            <a:endParaRPr lang="en-US" sz="1200" kern="1200" dirty="0" smtClean="0">
              <a:solidFill>
                <a:schemeClr val="tx1"/>
              </a:solidFill>
              <a:latin typeface="+mn-lt"/>
              <a:ea typeface="+mn-ea"/>
              <a:cs typeface="+mn-cs"/>
            </a:endParaRPr>
          </a:p>
          <a:p>
            <a:pPr lvl="0">
              <a:buFont typeface="Arial" pitchFamily="34" charset="0"/>
              <a:buNone/>
            </a:pPr>
            <a:r>
              <a:rPr lang="en-US" sz="1200" kern="1200" dirty="0" smtClean="0">
                <a:solidFill>
                  <a:schemeClr val="tx1"/>
                </a:solidFill>
                <a:latin typeface="+mn-lt"/>
                <a:ea typeface="+mn-ea"/>
                <a:cs typeface="+mn-cs"/>
              </a:rPr>
              <a:t>Combo policies are deferred annuities that allow</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tax-free withdrawals for long-term care. Any funds remaining after death are distributed to your heirs.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6FAAA8-0852-4833-9B32-CFD4ADC4117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After a three-day hospital stay, Medicare only fully covers the first 20</a:t>
            </a:r>
            <a:r>
              <a:rPr lang="en-US" sz="1200" kern="1200" baseline="0" dirty="0" smtClean="0">
                <a:solidFill>
                  <a:schemeClr val="tx1"/>
                </a:solidFill>
                <a:latin typeface="+mn-lt"/>
                <a:ea typeface="+mn-ea"/>
                <a:cs typeface="+mn-cs"/>
              </a:rPr>
              <a:t> days of skilled nursing home care</a:t>
            </a:r>
            <a:r>
              <a:rPr lang="en-US" sz="1200" kern="1200" dirty="0" smtClean="0">
                <a:solidFill>
                  <a:schemeClr val="tx1"/>
                </a:solidFill>
                <a:latin typeface="+mn-lt"/>
                <a:ea typeface="+mn-ea"/>
                <a:cs typeface="+mn-cs"/>
              </a:rPr>
              <a:t>. A portion of the cost is covered up to Day 100. Coverage may end</a:t>
            </a:r>
            <a:r>
              <a:rPr lang="en-US" sz="1200" kern="1200" baseline="0" dirty="0" smtClean="0">
                <a:solidFill>
                  <a:schemeClr val="tx1"/>
                </a:solidFill>
                <a:latin typeface="+mn-lt"/>
                <a:ea typeface="+mn-ea"/>
                <a:cs typeface="+mn-cs"/>
              </a:rPr>
              <a:t> if professionals determine the patient isn’t improving.</a:t>
            </a:r>
            <a:br>
              <a:rPr lang="en-US" sz="1200" kern="1200" baseline="0" dirty="0" smtClean="0">
                <a:solidFill>
                  <a:schemeClr val="tx1"/>
                </a:solidFill>
                <a:latin typeface="+mn-lt"/>
                <a:ea typeface="+mn-ea"/>
                <a:cs typeface="+mn-cs"/>
              </a:rPr>
            </a:br>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Medicare provides home health care only in cases of illness or injury.</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6FAAA8-0852-4833-9B32-CFD4ADC4117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Medicaid is jointly funded by the federal and state governments and administered by states.</a:t>
            </a:r>
            <a:r>
              <a:rPr lang="en-US" sz="1200" kern="1200" baseline="0" dirty="0" smtClean="0">
                <a:solidFill>
                  <a:schemeClr val="tx1"/>
                </a:solidFill>
                <a:latin typeface="+mn-lt"/>
                <a:ea typeface="+mn-ea"/>
                <a:cs typeface="+mn-cs"/>
              </a:rPr>
              <a:t> It’s only </a:t>
            </a:r>
            <a:r>
              <a:rPr lang="en-US" sz="1200" kern="1200" dirty="0" smtClean="0">
                <a:solidFill>
                  <a:schemeClr val="tx1"/>
                </a:solidFill>
                <a:latin typeface="+mn-lt"/>
                <a:ea typeface="+mn-ea"/>
                <a:cs typeface="+mn-cs"/>
              </a:rPr>
              <a:t>available to those in financial need.</a:t>
            </a:r>
          </a:p>
          <a:p>
            <a:r>
              <a:rPr lang="en-US" sz="1200" kern="1200" dirty="0" smtClean="0">
                <a:solidFill>
                  <a:schemeClr val="tx1"/>
                </a:solidFill>
                <a:latin typeface="+mn-lt"/>
                <a:ea typeface="+mn-ea"/>
                <a:cs typeface="+mn-cs"/>
              </a:rPr>
              <a:t> </a:t>
            </a:r>
          </a:p>
          <a:p>
            <a:pPr lvl="0">
              <a:buFont typeface="Arial" pitchFamily="34" charset="0"/>
              <a:buChar char="•"/>
            </a:pPr>
            <a:r>
              <a:rPr lang="en-US" sz="1200" kern="1200" dirty="0" smtClean="0">
                <a:solidFill>
                  <a:schemeClr val="tx1"/>
                </a:solidFill>
                <a:latin typeface="+mn-lt"/>
                <a:ea typeface="+mn-ea"/>
                <a:cs typeface="+mn-cs"/>
              </a:rPr>
              <a:t>Before Medicaid can begin, individuals must “spend down” assets and income to just $3,000.</a:t>
            </a:r>
          </a:p>
          <a:p>
            <a:pPr lvl="0">
              <a:buFont typeface="Arial" pitchFamily="34" charset="0"/>
              <a:buChar char="•"/>
            </a:pPr>
            <a:r>
              <a:rPr lang="en-US" sz="1200" kern="1200" dirty="0" smtClean="0">
                <a:solidFill>
                  <a:schemeClr val="tx1"/>
                </a:solidFill>
                <a:latin typeface="+mn-lt"/>
                <a:ea typeface="+mn-ea"/>
                <a:cs typeface="+mn-cs"/>
              </a:rPr>
              <a:t>After death, Medicaid can make a claim against an estate to recover costs.</a:t>
            </a:r>
          </a:p>
          <a:p>
            <a:pPr lvl="0">
              <a:buFont typeface="Arial" pitchFamily="34" charset="0"/>
              <a:buChar char="•"/>
            </a:pPr>
            <a:r>
              <a:rPr lang="en-US" sz="1200" kern="1200" dirty="0" smtClean="0">
                <a:solidFill>
                  <a:schemeClr val="tx1"/>
                </a:solidFill>
                <a:latin typeface="+mn-lt"/>
                <a:ea typeface="+mn-ea"/>
                <a:cs typeface="+mn-cs"/>
              </a:rPr>
              <a:t>Medicaid coverage differs by state.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6FAAA8-0852-4833-9B32-CFD4ADC4117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Before you purchase long-term care insurance, consider that:</a:t>
            </a: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latin typeface="+mn-lt"/>
                <a:ea typeface="+mn-ea"/>
                <a:cs typeface="+mn-cs"/>
              </a:rPr>
              <a:t>The older you are when you apply, the higher your premiums will be.</a:t>
            </a:r>
          </a:p>
          <a:p>
            <a:pPr marL="171450" indent="-171450">
              <a:buFont typeface="Arial" panose="020B0604020202020204" pitchFamily="34" charset="0"/>
              <a:buChar char="•"/>
            </a:pPr>
            <a:r>
              <a:rPr lang="en-US" sz="1200" kern="1200" dirty="0" smtClean="0">
                <a:solidFill>
                  <a:schemeClr val="tx1"/>
                </a:solidFill>
                <a:latin typeface="+mn-lt"/>
                <a:ea typeface="+mn-ea"/>
                <a:cs typeface="+mn-cs"/>
              </a:rPr>
              <a:t>People in good health pay less for long-term care insurance.</a:t>
            </a:r>
          </a:p>
          <a:p>
            <a:pPr marL="171450" indent="-171450">
              <a:buFont typeface="Arial" panose="020B0604020202020204" pitchFamily="34" charset="0"/>
              <a:buChar char="•"/>
            </a:pPr>
            <a:r>
              <a:rPr lang="en-US" sz="1200" b="0" kern="1200" dirty="0" smtClean="0">
                <a:solidFill>
                  <a:schemeClr val="tx1"/>
                </a:solidFill>
                <a:latin typeface="+mn-lt"/>
                <a:ea typeface="+mn-ea"/>
                <a:cs typeface="+mn-cs"/>
              </a:rPr>
              <a:t>Long-term care insurance is expensive</a:t>
            </a:r>
            <a:r>
              <a:rPr lang="en-US" sz="1200" b="0" kern="1200" baseline="0" dirty="0" smtClean="0">
                <a:solidFill>
                  <a:schemeClr val="tx1"/>
                </a:solidFill>
                <a:latin typeface="+mn-lt"/>
                <a:ea typeface="+mn-ea"/>
                <a:cs typeface="+mn-cs"/>
              </a:rPr>
              <a:t> and you’ll need to pay premiums until you need the benefits. This may be difficult if you’ll</a:t>
            </a:r>
            <a:r>
              <a:rPr lang="en-US" sz="1200" b="0" kern="1200" dirty="0" smtClean="0">
                <a:solidFill>
                  <a:schemeClr val="tx1"/>
                </a:solidFill>
                <a:latin typeface="+mn-lt"/>
                <a:ea typeface="+mn-ea"/>
                <a:cs typeface="+mn-cs"/>
              </a:rPr>
              <a:t> be</a:t>
            </a:r>
            <a:r>
              <a:rPr lang="en-US" sz="1200" b="0" kern="1200" baseline="0" dirty="0" smtClean="0">
                <a:solidFill>
                  <a:schemeClr val="tx1"/>
                </a:solidFill>
                <a:latin typeface="+mn-lt"/>
                <a:ea typeface="+mn-ea"/>
                <a:cs typeface="+mn-cs"/>
              </a:rPr>
              <a:t> dependent on Social Security in retirement. If you have few assets, long-term care insurance is probably not worth the money.</a:t>
            </a:r>
          </a:p>
          <a:p>
            <a:pPr marL="171450" indent="-171450">
              <a:buFont typeface="Arial" panose="020B0604020202020204" pitchFamily="34" charset="0"/>
              <a:buChar char="•"/>
            </a:pPr>
            <a:r>
              <a:rPr lang="en-US" sz="1200" b="0" kern="1200" baseline="0" dirty="0" smtClean="0">
                <a:solidFill>
                  <a:schemeClr val="tx1"/>
                </a:solidFill>
                <a:latin typeface="+mn-lt"/>
                <a:ea typeface="+mn-ea"/>
                <a:cs typeface="+mn-cs"/>
              </a:rPr>
              <a:t>You may need to use money you’ve set aside for travel and other pursuits to pay long-term care insurance premiums.</a:t>
            </a:r>
            <a:endParaRPr lang="en-US" sz="1200" b="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Keep in mind:</a:t>
            </a:r>
          </a:p>
          <a:p>
            <a:endParaRPr lang="en-US" sz="1200" kern="1200" dirty="0" smtClean="0">
              <a:solidFill>
                <a:schemeClr val="tx1"/>
              </a:solidFill>
              <a:latin typeface="+mn-lt"/>
              <a:ea typeface="+mn-ea"/>
              <a:cs typeface="+mn-cs"/>
            </a:endParaRPr>
          </a:p>
          <a:p>
            <a:pPr>
              <a:buFont typeface="Arial" pitchFamily="34" charset="0"/>
              <a:buChar char="•"/>
            </a:pPr>
            <a:r>
              <a:rPr lang="en-US" kern="1200" dirty="0" smtClean="0">
                <a:solidFill>
                  <a:schemeClr val="tx1"/>
                </a:solidFill>
                <a:latin typeface="+mn-lt"/>
                <a:ea typeface="+mn-ea"/>
                <a:cs typeface="+mn-cs"/>
              </a:rPr>
              <a:t>If you itemize on your tax return, you may be able to deduct a portion of your long-term care insurance premiums as a medical expense.</a:t>
            </a:r>
          </a:p>
          <a:p>
            <a:pPr>
              <a:buFont typeface="Arial" pitchFamily="34" charset="0"/>
              <a:buChar char="•"/>
            </a:pPr>
            <a:r>
              <a:rPr lang="en-US" kern="1200" dirty="0" smtClean="0">
                <a:solidFill>
                  <a:schemeClr val="tx1"/>
                </a:solidFill>
                <a:latin typeface="+mn-lt"/>
                <a:ea typeface="+mn-ea"/>
                <a:cs typeface="+mn-cs"/>
              </a:rPr>
              <a:t>You can use money in a Health Savings Accounts (HSA) or some types of annuities to pay long-term care insurance premiums.</a:t>
            </a:r>
          </a:p>
        </p:txBody>
      </p:sp>
      <p:sp>
        <p:nvSpPr>
          <p:cNvPr id="4" name="Slide Number Placeholder 3"/>
          <p:cNvSpPr>
            <a:spLocks noGrp="1"/>
          </p:cNvSpPr>
          <p:nvPr>
            <p:ph type="sldNum" sz="quarter" idx="10"/>
          </p:nvPr>
        </p:nvSpPr>
        <p:spPr/>
        <p:txBody>
          <a:bodyPr/>
          <a:lstStyle/>
          <a:p>
            <a:fld id="{BC6FAAA8-0852-4833-9B32-CFD4ADC4117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You may be able to buy long-term care insurance through your employer. If you leave the job, you can </a:t>
            </a:r>
            <a:r>
              <a:rPr lang="en-US" dirty="0" smtClean="0"/>
              <a:t>continue paying </a:t>
            </a:r>
            <a:r>
              <a:rPr lang="en-US" sz="1200" kern="1200" dirty="0" smtClean="0">
                <a:solidFill>
                  <a:schemeClr val="tx1"/>
                </a:solidFill>
                <a:latin typeface="+mn-lt"/>
                <a:ea typeface="+mn-ea"/>
                <a:cs typeface="+mn-cs"/>
              </a:rPr>
              <a:t>premiums to keep the policy in force.</a:t>
            </a:r>
          </a:p>
          <a:p>
            <a:r>
              <a:rPr lang="en-US" sz="1200" u="none" strike="noStrike"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You can also buy long-term care insurance on your own. Modern Woodmen provides long-term care insurance plans through other quality companies. </a:t>
            </a:r>
          </a:p>
          <a:p>
            <a:r>
              <a:rPr lang="en-US" sz="1200" kern="1200" dirty="0" smtClean="0">
                <a:solidFill>
                  <a:schemeClr val="tx1"/>
                </a:solidFill>
                <a:latin typeface="+mn-lt"/>
                <a:ea typeface="+mn-ea"/>
                <a:cs typeface="+mn-cs"/>
              </a:rPr>
              <a:t> </a:t>
            </a:r>
          </a:p>
          <a:p>
            <a:r>
              <a:rPr lang="en-US" sz="1200" kern="1200" smtClean="0">
                <a:solidFill>
                  <a:schemeClr val="tx1"/>
                </a:solidFill>
                <a:latin typeface="+mn-lt"/>
                <a:ea typeface="+mn-ea"/>
                <a:cs typeface="+mn-cs"/>
              </a:rPr>
              <a:t>Your </a:t>
            </a:r>
            <a:r>
              <a:rPr lang="en-US" sz="1200" kern="1200" dirty="0" smtClean="0">
                <a:solidFill>
                  <a:schemeClr val="tx1"/>
                </a:solidFill>
                <a:latin typeface="+mn-lt"/>
                <a:ea typeface="+mn-ea"/>
                <a:cs typeface="+mn-cs"/>
              </a:rPr>
              <a:t>plan could be a “per diem” or “pooled benefits” policy. A per diem policy pays a </a:t>
            </a:r>
            <a:r>
              <a:rPr lang="en-US" sz="1200" b="1" kern="1200" dirty="0" smtClean="0">
                <a:solidFill>
                  <a:schemeClr val="tx1"/>
                </a:solidFill>
                <a:latin typeface="+mn-lt"/>
                <a:ea typeface="+mn-ea"/>
                <a:cs typeface="+mn-cs"/>
              </a:rPr>
              <a:t>fixed dollar amount </a:t>
            </a:r>
            <a:r>
              <a:rPr lang="en-US" sz="1200" kern="1200" dirty="0" smtClean="0">
                <a:solidFill>
                  <a:schemeClr val="tx1"/>
                </a:solidFill>
                <a:latin typeface="+mn-lt"/>
                <a:ea typeface="+mn-ea"/>
                <a:cs typeface="+mn-cs"/>
              </a:rPr>
              <a:t>per day, week or month, up to a maximum dollar amount or certain amount of time. A pooled benefits policy provides a </a:t>
            </a:r>
            <a:r>
              <a:rPr lang="en-US" sz="1200" b="1" kern="1200" dirty="0" smtClean="0">
                <a:solidFill>
                  <a:schemeClr val="tx1"/>
                </a:solidFill>
                <a:latin typeface="+mn-lt"/>
                <a:ea typeface="+mn-ea"/>
                <a:cs typeface="+mn-cs"/>
              </a:rPr>
              <a:t>total dollar amount</a:t>
            </a:r>
            <a:r>
              <a:rPr lang="en-US" sz="1200" kern="1200" dirty="0" smtClean="0">
                <a:solidFill>
                  <a:schemeClr val="tx1"/>
                </a:solidFill>
                <a:latin typeface="+mn-lt"/>
                <a:ea typeface="+mn-ea"/>
                <a:cs typeface="+mn-cs"/>
              </a:rPr>
              <a:t>, up to a daily, weekly or monthly limit.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Long-term insurance benefits usually begin when someone is unable to perform activities like dressing, eating and bathing, or has cognitive impairment.</a:t>
            </a:r>
          </a:p>
          <a:p>
            <a:endParaRPr lang="en-US" dirty="0"/>
          </a:p>
          <a:p>
            <a:r>
              <a:rPr lang="en-US" dirty="0" smtClean="0"/>
              <a:t>Be sure any policy you purchase covers Alzheimer’s disease and at least one year of care. See if there’s a maximum lifetime benefit and if benefits differ by where care is provided. To protect yourself, find a policy that has a 30-day “free look” period so you can cancel for any reason and receive a refund of your initial premium.</a:t>
            </a:r>
          </a:p>
          <a:p>
            <a:endParaRPr lang="en-US" dirty="0"/>
          </a:p>
          <a:p>
            <a:r>
              <a:rPr lang="en-US" dirty="0" smtClean="0"/>
              <a:t>And remember, no insurance policy covers </a:t>
            </a:r>
            <a:r>
              <a:rPr lang="en-US" i="1" dirty="0" smtClean="0"/>
              <a:t>all </a:t>
            </a:r>
            <a:r>
              <a:rPr lang="en-US" dirty="0" smtClean="0"/>
              <a:t>long-term care expenses.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6FAAA8-0852-4833-9B32-CFD4ADC4117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Read your long-term care insurance policy carefully! Pay special attention to wording about:</a:t>
            </a:r>
          </a:p>
          <a:p>
            <a:endParaRPr lang="en-US" dirty="0"/>
          </a:p>
          <a:p>
            <a:pPr marL="171450" indent="-171450">
              <a:buFont typeface="Arial" panose="020B0604020202020204" pitchFamily="34" charset="0"/>
              <a:buChar char="•"/>
            </a:pPr>
            <a:r>
              <a:rPr lang="en-US" dirty="0" smtClean="0"/>
              <a:t>How and when premiums could increase. Research the company to find out how often it has increased its rates.</a:t>
            </a:r>
          </a:p>
          <a:p>
            <a:pPr marL="171450" indent="-171450">
              <a:buFont typeface="Arial" panose="020B0604020202020204" pitchFamily="34" charset="0"/>
              <a:buChar char="•"/>
            </a:pPr>
            <a:r>
              <a:rPr lang="en-US" dirty="0" smtClean="0"/>
              <a:t>Coverage for pre-existing conditions (medical conditions you already have when you apply for insurance).</a:t>
            </a:r>
          </a:p>
          <a:p>
            <a:pPr marL="171450" indent="-171450">
              <a:buFont typeface="Arial" panose="020B0604020202020204" pitchFamily="34" charset="0"/>
              <a:buChar char="•"/>
            </a:pPr>
            <a:r>
              <a:rPr lang="en-US" dirty="0" smtClean="0"/>
              <a:t>The “elimination period,” the time between when you’re eligible for benefits and when coverage begins. Ninety days is common.</a:t>
            </a:r>
          </a:p>
          <a:p>
            <a:pPr marL="171450" indent="-171450">
              <a:buFont typeface="Arial" panose="020B0604020202020204" pitchFamily="34" charset="0"/>
              <a:buChar char="•"/>
            </a:pPr>
            <a:r>
              <a:rPr lang="en-US" dirty="0" smtClean="0"/>
              <a:t>Requirements for coverage. For example, your policy may require you </a:t>
            </a:r>
            <a:r>
              <a:rPr lang="en-US" dirty="0" smtClean="0"/>
              <a:t>to receive care </a:t>
            </a:r>
            <a:r>
              <a:rPr lang="en-US" dirty="0" smtClean="0"/>
              <a:t>in a hospital before it covers a nursing home stay.</a:t>
            </a:r>
          </a:p>
          <a:p>
            <a:pPr marL="171450" indent="-171450">
              <a:buFont typeface="Arial" panose="020B0604020202020204" pitchFamily="34" charset="0"/>
              <a:buChar char="•"/>
            </a:pPr>
            <a:r>
              <a:rPr lang="en-US" dirty="0" smtClean="0"/>
              <a:t>Inflation protection. This is especially important if a policy holder is unlikely to file a claim for 15-20 years or more.</a:t>
            </a:r>
          </a:p>
          <a:p>
            <a:pPr marL="171450" indent="-171450">
              <a:buFont typeface="Arial" panose="020B0604020202020204" pitchFamily="34" charset="0"/>
              <a:buChar char="•"/>
            </a:pPr>
            <a:r>
              <a:rPr lang="en-US" dirty="0" smtClean="0"/>
              <a:t>Guaranteed benefit increases. This states the policy holder may increase coverage without providing additional evidence of insurability.</a:t>
            </a:r>
          </a:p>
        </p:txBody>
      </p:sp>
      <p:sp>
        <p:nvSpPr>
          <p:cNvPr id="4" name="Slide Number Placeholder 3"/>
          <p:cNvSpPr>
            <a:spLocks noGrp="1"/>
          </p:cNvSpPr>
          <p:nvPr>
            <p:ph type="sldNum" sz="quarter" idx="10"/>
          </p:nvPr>
        </p:nvSpPr>
        <p:spPr/>
        <p:txBody>
          <a:bodyPr/>
          <a:lstStyle/>
          <a:p>
            <a:fld id="{BC6FAAA8-0852-4833-9B32-CFD4ADC41173}"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Long-term care insurance partnership </a:t>
            </a:r>
            <a:r>
              <a:rPr lang="en-US" sz="1200" kern="1200" dirty="0" smtClean="0">
                <a:solidFill>
                  <a:schemeClr val="tx1"/>
                </a:solidFill>
                <a:latin typeface="+mn-lt"/>
                <a:ea typeface="+mn-ea"/>
                <a:cs typeface="+mn-cs"/>
              </a:rPr>
              <a:t>programs are between Medicaid and long-term care insurers. They provide special eligibility rules under Medicaid.</a:t>
            </a:r>
            <a:endParaRPr lang="en-US" sz="1200" kern="1200" dirty="0" smtClean="0">
              <a:solidFill>
                <a:schemeClr val="tx1"/>
              </a:solidFill>
              <a:latin typeface="+mn-lt"/>
              <a:ea typeface="+mn-ea"/>
              <a:cs typeface="+mn-cs"/>
            </a:endParaRPr>
          </a:p>
          <a:p>
            <a:endParaRPr lang="en-US" sz="1200" i="1" kern="1200" dirty="0" smtClean="0">
              <a:solidFill>
                <a:schemeClr val="tx1"/>
              </a:solidFill>
              <a:latin typeface="+mn-lt"/>
              <a:ea typeface="+mn-ea"/>
              <a:cs typeface="+mn-cs"/>
            </a:endParaRPr>
          </a:p>
          <a:p>
            <a:r>
              <a:rPr lang="en-US" dirty="0" smtClean="0"/>
              <a:t>Under these special rules, if </a:t>
            </a:r>
            <a:r>
              <a:rPr lang="en-US" dirty="0"/>
              <a:t>long-term care </a:t>
            </a:r>
            <a:r>
              <a:rPr lang="en-US" dirty="0" smtClean="0"/>
              <a:t>benefits </a:t>
            </a:r>
            <a:r>
              <a:rPr lang="en-US" dirty="0"/>
              <a:t>are exhausted, an equal amount </a:t>
            </a:r>
            <a:r>
              <a:rPr lang="en-US" dirty="0" smtClean="0"/>
              <a:t>of estate </a:t>
            </a:r>
            <a:r>
              <a:rPr lang="en-US" dirty="0"/>
              <a:t>assets is sheltered from the state’s Medicaid “spend-down” requirement and from estate </a:t>
            </a:r>
            <a:r>
              <a:rPr lang="en-US" dirty="0" smtClean="0"/>
              <a:t>recovery. </a:t>
            </a:r>
            <a:endParaRPr lang="en-US" dirty="0"/>
          </a:p>
          <a:p>
            <a:endParaRPr lang="en-US" dirty="0" smtClean="0"/>
          </a:p>
          <a:p>
            <a:r>
              <a:rPr lang="en-US" dirty="0" smtClean="0"/>
              <a:t>These policies  offer </a:t>
            </a:r>
            <a:r>
              <a:rPr lang="en-US" dirty="0" smtClean="0"/>
              <a:t>inflation </a:t>
            </a:r>
            <a:r>
              <a:rPr lang="en-US" dirty="0" smtClean="0"/>
              <a:t>protection and are </a:t>
            </a:r>
            <a:r>
              <a:rPr lang="en-US" dirty="0" smtClean="0"/>
              <a:t>often honored from state to state </a:t>
            </a:r>
            <a:r>
              <a:rPr lang="en-US" i="1" dirty="0" smtClean="0"/>
              <a:t>(state </a:t>
            </a:r>
            <a:r>
              <a:rPr lang="en-US" i="1" dirty="0"/>
              <a:t>reciprocity). </a:t>
            </a:r>
          </a:p>
          <a:p>
            <a:endParaRPr lang="en-US" dirty="0" smtClean="0"/>
          </a:p>
          <a:p>
            <a:r>
              <a:rPr lang="en-US" dirty="0" smtClean="0"/>
              <a:t>You </a:t>
            </a:r>
            <a:r>
              <a:rPr lang="en-US" dirty="0" smtClean="0"/>
              <a:t>may </a:t>
            </a:r>
            <a:r>
              <a:rPr lang="en-US" dirty="0"/>
              <a:t>be able to exchange your current </a:t>
            </a:r>
            <a:r>
              <a:rPr lang="en-US" dirty="0" smtClean="0"/>
              <a:t>long-term care policy </a:t>
            </a:r>
            <a:r>
              <a:rPr lang="en-US" dirty="0"/>
              <a:t>for a partnership-qualified policy.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To find more information on </a:t>
            </a:r>
            <a:r>
              <a:rPr lang="en-US" sz="1200" kern="1200" dirty="0" smtClean="0">
                <a:solidFill>
                  <a:schemeClr val="tx1"/>
                </a:solidFill>
                <a:latin typeface="+mn-lt"/>
                <a:ea typeface="+mn-ea"/>
                <a:cs typeface="+mn-cs"/>
              </a:rPr>
              <a:t>the partnership program, as well as complete information about long-term care insurance, </a:t>
            </a:r>
            <a:r>
              <a:rPr lang="en-US" sz="1200" kern="1200" dirty="0" smtClean="0">
                <a:solidFill>
                  <a:schemeClr val="tx1"/>
                </a:solidFill>
                <a:latin typeface="+mn-lt"/>
                <a:ea typeface="+mn-ea"/>
                <a:cs typeface="+mn-cs"/>
              </a:rPr>
              <a:t>go to NAIC.org </a:t>
            </a:r>
            <a:r>
              <a:rPr lang="en-US" sz="1200" kern="1200" dirty="0" smtClean="0">
                <a:solidFill>
                  <a:schemeClr val="tx1"/>
                </a:solidFill>
                <a:latin typeface="+mn-lt"/>
                <a:ea typeface="+mn-ea"/>
                <a:cs typeface="+mn-cs"/>
              </a:rPr>
              <a:t>and </a:t>
            </a:r>
            <a:r>
              <a:rPr lang="en-US" sz="1200" kern="1200" dirty="0" smtClean="0">
                <a:solidFill>
                  <a:schemeClr val="tx1"/>
                </a:solidFill>
                <a:latin typeface="+mn-lt"/>
                <a:ea typeface="+mn-ea"/>
                <a:cs typeface="+mn-cs"/>
              </a:rPr>
              <a:t>type “long-term </a:t>
            </a:r>
            <a:r>
              <a:rPr lang="en-US" sz="1200" kern="1200" dirty="0" smtClean="0">
                <a:solidFill>
                  <a:schemeClr val="tx1"/>
                </a:solidFill>
                <a:latin typeface="+mn-lt"/>
                <a:ea typeface="+mn-ea"/>
                <a:cs typeface="+mn-cs"/>
              </a:rPr>
              <a:t>care insurance” in the search bar.</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6FAAA8-0852-4833-9B32-CFD4ADC41173}"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Think about the following questions. Discuss your answers with your loved ones and take any action steps needed</a:t>
            </a:r>
            <a:r>
              <a:rPr lang="en-US" dirty="0"/>
              <a:t>.</a:t>
            </a:r>
            <a:endParaRPr lang="en-US" sz="1200" kern="1200" dirty="0" smtClean="0">
              <a:solidFill>
                <a:schemeClr val="tx1"/>
              </a:solidFill>
              <a:latin typeface="+mn-lt"/>
              <a:ea typeface="+mn-ea"/>
              <a:cs typeface="+mn-cs"/>
            </a:endParaRPr>
          </a:p>
          <a:p>
            <a:endParaRPr lang="en-US" dirty="0"/>
          </a:p>
          <a:p>
            <a:pPr marL="171450" indent="-171450">
              <a:buFont typeface="Arial" panose="020B0604020202020204" pitchFamily="34" charset="0"/>
              <a:buChar char="•"/>
            </a:pPr>
            <a:r>
              <a:rPr lang="en-US" sz="1200" kern="1200" dirty="0" smtClean="0">
                <a:solidFill>
                  <a:schemeClr val="tx1"/>
                </a:solidFill>
                <a:latin typeface="+mn-lt"/>
                <a:ea typeface="+mn-ea"/>
                <a:cs typeface="+mn-cs"/>
              </a:rPr>
              <a:t>Do you plan to stay in your current home? If so, what modifications will you need to make as you age?</a:t>
            </a:r>
          </a:p>
          <a:p>
            <a:pPr marL="171450" indent="-171450">
              <a:buFont typeface="Arial" panose="020B0604020202020204" pitchFamily="34" charset="0"/>
              <a:buChar char="•"/>
            </a:pPr>
            <a:r>
              <a:rPr lang="en-US" dirty="0" smtClean="0"/>
              <a:t>Do you have friends and family nearby  who will help you remain at home as long as possible, or will you need to relocate?</a:t>
            </a:r>
          </a:p>
          <a:p>
            <a:pPr marL="171450" indent="-171450">
              <a:buFont typeface="Arial" panose="020B0604020202020204" pitchFamily="34" charset="0"/>
              <a:buChar char="•"/>
            </a:pPr>
            <a:r>
              <a:rPr lang="en-US" sz="1200" kern="1200" dirty="0" smtClean="0">
                <a:solidFill>
                  <a:schemeClr val="tx1"/>
                </a:solidFill>
                <a:latin typeface="+mn-lt"/>
                <a:ea typeface="+mn-ea"/>
                <a:cs typeface="+mn-cs"/>
              </a:rPr>
              <a:t>Is your community senior-friendly? If not, would a retirement community be a better option for you?</a:t>
            </a:r>
          </a:p>
          <a:p>
            <a:pPr marL="171450" indent="-171450">
              <a:buFont typeface="Arial" panose="020B0604020202020204" pitchFamily="34" charset="0"/>
              <a:buChar char="•"/>
            </a:pPr>
            <a:r>
              <a:rPr lang="en-US" dirty="0" smtClean="0"/>
              <a:t>Would you say you currently have good nutrition and exercise habits?  </a:t>
            </a:r>
            <a:r>
              <a:rPr lang="en-US" dirty="0" smtClean="0"/>
              <a:t>If not, are you willing to </a:t>
            </a:r>
            <a:r>
              <a:rPr lang="en-US" dirty="0" smtClean="0"/>
              <a:t>make some lifestyle changes </a:t>
            </a:r>
            <a:r>
              <a:rPr lang="en-US" dirty="0" smtClean="0"/>
              <a:t>to </a:t>
            </a:r>
            <a:r>
              <a:rPr lang="en-US" dirty="0" smtClean="0"/>
              <a:t>stay </a:t>
            </a:r>
            <a:r>
              <a:rPr lang="en-US" dirty="0" smtClean="0"/>
              <a:t>healthy as </a:t>
            </a:r>
            <a:r>
              <a:rPr lang="en-US" dirty="0" smtClean="0"/>
              <a:t>you age?</a:t>
            </a:r>
          </a:p>
          <a:p>
            <a:pPr marL="171450" indent="-171450">
              <a:buFont typeface="Arial" panose="020B0604020202020204" pitchFamily="34" charset="0"/>
              <a:buChar char="•"/>
            </a:pPr>
            <a:r>
              <a:rPr lang="en-US" sz="1200" kern="1200" dirty="0" smtClean="0">
                <a:solidFill>
                  <a:schemeClr val="tx1"/>
                </a:solidFill>
                <a:latin typeface="+mn-lt"/>
                <a:ea typeface="+mn-ea"/>
                <a:cs typeface="+mn-cs"/>
              </a:rPr>
              <a:t>Is long-term care insurance a good option for you? If so, how will you pay for it?</a:t>
            </a:r>
          </a:p>
          <a:p>
            <a:pPr marL="171450" indent="-171450">
              <a:buFont typeface="Arial" panose="020B0604020202020204" pitchFamily="34" charset="0"/>
              <a:buChar char="•"/>
            </a:pPr>
            <a:endParaRPr lang="en-US" dirty="0"/>
          </a:p>
          <a:p>
            <a:r>
              <a:rPr lang="en-US" sz="1200" kern="1200" dirty="0" smtClean="0">
                <a:solidFill>
                  <a:schemeClr val="tx1"/>
                </a:solidFill>
                <a:latin typeface="+mn-lt"/>
                <a:ea typeface="+mn-ea"/>
                <a:cs typeface="+mn-cs"/>
              </a:rPr>
              <a:t>We can’t control the future, but we can prepare for it as best we can.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6FAAA8-0852-4833-9B32-CFD4ADC41173}"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Before we wrap up, does anyone have any questions or comments about long-term care? [Open up the discussion for Q &amp; A.]</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It’s important to work with an organization that understands your unique needs. Modern Woodmen can help you as you make important decisions that will impact your life as well as the lives of your loved ones. We’ve been working with members since 1883, and you can depend on our financial strength.</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If you do need assistance, I’d [your local Modern Woodmen representative would] be happy to sit down with you to discuss your unique situation and goals. Feel free to see me [call or email him </a:t>
            </a:r>
            <a:r>
              <a:rPr lang="en-US" sz="1200" kern="1200" smtClean="0">
                <a:solidFill>
                  <a:schemeClr val="tx1"/>
                </a:solidFill>
                <a:latin typeface="+mn-lt"/>
                <a:ea typeface="+mn-ea"/>
                <a:cs typeface="+mn-cs"/>
              </a:rPr>
              <a:t>or her] after </a:t>
            </a:r>
            <a:r>
              <a:rPr lang="en-US" sz="1200" kern="1200" dirty="0" smtClean="0">
                <a:solidFill>
                  <a:schemeClr val="tx1"/>
                </a:solidFill>
                <a:latin typeface="+mn-lt"/>
                <a:ea typeface="+mn-ea"/>
                <a:cs typeface="+mn-cs"/>
              </a:rPr>
              <a:t>this meeting to set up a time that’s convenient for you.</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DA20984-52DA-4185-AEA2-F489AE18C613}"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381000" y="685800"/>
            <a:ext cx="6096000" cy="3429000"/>
          </a:xfrm>
          <a:ln/>
        </p:spPr>
      </p:sp>
      <p:sp>
        <p:nvSpPr>
          <p:cNvPr id="15363" name="Rectangle 3"/>
          <p:cNvSpPr>
            <a:spLocks noGrp="1" noChangeArrowheads="1"/>
          </p:cNvSpPr>
          <p:nvPr>
            <p:ph type="body" idx="1"/>
          </p:nvPr>
        </p:nvSpPr>
        <p:spPr>
          <a:noFill/>
          <a:ln/>
        </p:spPr>
        <p:txBody>
          <a:bodyPr/>
          <a:lstStyle/>
          <a:p>
            <a:r>
              <a:rPr lang="en-US" sz="1200" kern="1200" dirty="0" smtClean="0">
                <a:solidFill>
                  <a:schemeClr val="tx1"/>
                </a:solidFill>
                <a:latin typeface="+mn-lt"/>
                <a:ea typeface="+mn-ea"/>
                <a:cs typeface="+mn-cs"/>
              </a:rPr>
              <a:t>A 2010 survey done for Home Instead Senior Care revealed the top five fears of those age 65 and older:</a:t>
            </a:r>
          </a:p>
          <a:p>
            <a:endParaRPr lang="en-US" sz="1200" kern="1200" dirty="0" smtClean="0">
              <a:solidFill>
                <a:schemeClr val="tx1"/>
              </a:solidFill>
              <a:latin typeface="+mn-lt"/>
              <a:ea typeface="+mn-ea"/>
              <a:cs typeface="+mn-cs"/>
            </a:endParaRPr>
          </a:p>
          <a:p>
            <a:r>
              <a:rPr lang="en-US" dirty="0" smtClean="0"/>
              <a:t>5. Death of a spouse or family member.</a:t>
            </a:r>
          </a:p>
          <a:p>
            <a:r>
              <a:rPr lang="en-US" sz="1200" kern="1200" dirty="0" smtClean="0">
                <a:solidFill>
                  <a:schemeClr val="tx1"/>
                </a:solidFill>
                <a:latin typeface="+mn-lt"/>
                <a:ea typeface="+mn-ea"/>
                <a:cs typeface="+mn-cs"/>
              </a:rPr>
              <a:t>4. Not being able to live at home.</a:t>
            </a:r>
          </a:p>
          <a:p>
            <a:r>
              <a:rPr lang="en-US" sz="1200" kern="1200" dirty="0" smtClean="0">
                <a:solidFill>
                  <a:schemeClr val="tx1"/>
                </a:solidFill>
                <a:latin typeface="+mn-lt"/>
                <a:ea typeface="+mn-ea"/>
                <a:cs typeface="+mn-cs"/>
              </a:rPr>
              <a:t>3. Running out of money.</a:t>
            </a:r>
          </a:p>
          <a:p>
            <a:r>
              <a:rPr lang="en-US" sz="1200" kern="1200" dirty="0" smtClean="0">
                <a:solidFill>
                  <a:schemeClr val="tx1"/>
                </a:solidFill>
                <a:latin typeface="+mn-lt"/>
                <a:ea typeface="+mn-ea"/>
                <a:cs typeface="+mn-cs"/>
              </a:rPr>
              <a:t>2. Declining health.</a:t>
            </a:r>
          </a:p>
          <a:p>
            <a:r>
              <a:rPr lang="en-US" sz="1200" kern="1200" dirty="0" smtClean="0">
                <a:solidFill>
                  <a:schemeClr val="tx1"/>
                </a:solidFill>
                <a:latin typeface="+mn-lt"/>
                <a:ea typeface="+mn-ea"/>
                <a:cs typeface="+mn-cs"/>
              </a:rPr>
              <a:t>1. Loss of independence.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Ninety percent of those surveyed </a:t>
            </a:r>
            <a:r>
              <a:rPr lang="en-US" dirty="0" smtClean="0"/>
              <a:t>feared </a:t>
            </a:r>
            <a:r>
              <a:rPr lang="en-US" sz="1200" kern="1200" dirty="0" smtClean="0">
                <a:solidFill>
                  <a:schemeClr val="tx1"/>
                </a:solidFill>
                <a:latin typeface="+mn-lt"/>
                <a:ea typeface="+mn-ea"/>
                <a:cs typeface="+mn-cs"/>
              </a:rPr>
              <a:t>losing their independence. [Today/Tonight] we’ll raise the uncomfortable subject of long-term care. We’ll discuss what it is, what options are available and how to pay for it.</a:t>
            </a:r>
          </a:p>
          <a:p>
            <a:endParaRPr lang="en-US" dirty="0"/>
          </a:p>
          <a:p>
            <a:r>
              <a:rPr lang="en-US" sz="900" kern="1200" dirty="0" smtClean="0">
                <a:solidFill>
                  <a:schemeClr val="tx1"/>
                </a:solidFill>
                <a:latin typeface="+mn-lt"/>
                <a:ea typeface="+mn-ea"/>
                <a:cs typeface="+mn-cs"/>
              </a:rPr>
              <a:t>Source: </a:t>
            </a:r>
            <a:r>
              <a:rPr lang="en-US" sz="900" kern="1200" dirty="0" err="1" smtClean="0">
                <a:solidFill>
                  <a:schemeClr val="tx1"/>
                </a:solidFill>
                <a:latin typeface="+mn-lt"/>
                <a:ea typeface="+mn-ea"/>
                <a:cs typeface="+mn-cs"/>
              </a:rPr>
              <a:t>Wieberg</a:t>
            </a:r>
            <a:r>
              <a:rPr lang="en-US" sz="900" kern="1200" dirty="0" smtClean="0">
                <a:solidFill>
                  <a:schemeClr val="tx1"/>
                </a:solidFill>
                <a:latin typeface="+mn-lt"/>
                <a:ea typeface="+mn-ea"/>
                <a:cs typeface="+mn-cs"/>
              </a:rPr>
              <a:t>, Dan. “Senior Fear Factors: What Aging Americans Fear Most.” </a:t>
            </a:r>
            <a:r>
              <a:rPr lang="en-US" sz="900" kern="1200" dirty="0" err="1" smtClean="0">
                <a:solidFill>
                  <a:schemeClr val="tx1"/>
                </a:solidFill>
                <a:latin typeface="+mn-lt"/>
                <a:ea typeface="+mn-ea"/>
                <a:cs typeface="+mn-cs"/>
              </a:rPr>
              <a:t>PRWeb</a:t>
            </a:r>
            <a:r>
              <a:rPr lang="en-US" sz="900" kern="1200" dirty="0" smtClean="0">
                <a:solidFill>
                  <a:schemeClr val="tx1"/>
                </a:solidFill>
                <a:latin typeface="+mn-lt"/>
                <a:ea typeface="+mn-ea"/>
                <a:cs typeface="+mn-cs"/>
              </a:rPr>
              <a:t>, 3/24/10.</a:t>
            </a:r>
            <a:endParaRPr lang="en-US" sz="900" kern="1200" dirty="0">
              <a:solidFill>
                <a:schemeClr val="tx1"/>
              </a:solidFill>
              <a:latin typeface="+mn-lt"/>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defTabSz="903427" eaLnBrk="0" fontAlgn="base" hangingPunct="0">
              <a:spcBef>
                <a:spcPct val="30000"/>
              </a:spcBef>
              <a:spcAft>
                <a:spcPct val="0"/>
              </a:spcAft>
              <a:defRPr/>
            </a:pPr>
            <a:r>
              <a:rPr lang="en-US" dirty="0" smtClean="0">
                <a:ea typeface="ＭＳ Ｐゴシック" pitchFamily="-80" charset="-128"/>
                <a:cs typeface="Arial" pitchFamily="34" charset="0"/>
              </a:rPr>
              <a:t>Thank you again for joining us today. We look forward to seeing you at our next chapter [Summit chapter] event! (Offer the time and place.)</a:t>
            </a:r>
          </a:p>
          <a:p>
            <a:endParaRPr lang="en-US" dirty="0"/>
          </a:p>
        </p:txBody>
      </p:sp>
      <p:sp>
        <p:nvSpPr>
          <p:cNvPr id="4" name="Slide Number Placeholder 3"/>
          <p:cNvSpPr>
            <a:spLocks noGrp="1"/>
          </p:cNvSpPr>
          <p:nvPr>
            <p:ph type="sldNum" sz="quarter" idx="10"/>
          </p:nvPr>
        </p:nvSpPr>
        <p:spPr/>
        <p:txBody>
          <a:bodyPr/>
          <a:lstStyle/>
          <a:p>
            <a:pPr>
              <a:defRPr/>
            </a:pPr>
            <a:fld id="{7DA20984-52DA-4185-AEA2-F489AE18C613}" type="slidenum">
              <a:rPr lang="en-US" smtClean="0"/>
              <a:pPr>
                <a:defRPr/>
              </a:pPr>
              <a:t>20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mn-lt"/>
                <a:ea typeface="+mn-ea"/>
                <a:cs typeface="+mn-cs"/>
              </a:rPr>
              <a:t>As we begin this discussion, here are some statistics to think about:</a:t>
            </a:r>
          </a:p>
          <a:p>
            <a:endParaRPr lang="en-US" sz="1200" kern="1200" dirty="0" smtClean="0">
              <a:solidFill>
                <a:schemeClr val="tx1"/>
              </a:solidFill>
              <a:latin typeface="+mn-lt"/>
              <a:ea typeface="+mn-ea"/>
              <a:cs typeface="+mn-cs"/>
            </a:endParaRPr>
          </a:p>
          <a:p>
            <a:pPr>
              <a:buFont typeface="Arial" pitchFamily="34" charset="0"/>
              <a:buChar char="•"/>
            </a:pPr>
            <a:r>
              <a:rPr lang="en-US" kern="1200" dirty="0" smtClean="0">
                <a:solidFill>
                  <a:schemeClr val="tx1"/>
                </a:solidFill>
                <a:latin typeface="+mn-lt"/>
                <a:ea typeface="+mn-ea"/>
                <a:cs typeface="+mn-cs"/>
              </a:rPr>
              <a:t>70 percent of people over age 65 will need long-term care at some point, for an average of three years.</a:t>
            </a:r>
          </a:p>
          <a:p>
            <a:pPr>
              <a:buFont typeface="Arial" pitchFamily="34" charset="0"/>
              <a:buChar char="•"/>
            </a:pPr>
            <a:r>
              <a:rPr lang="en-US" kern="1200" dirty="0" smtClean="0">
                <a:solidFill>
                  <a:schemeClr val="tx1"/>
                </a:solidFill>
                <a:latin typeface="+mn-lt"/>
                <a:ea typeface="+mn-ea"/>
                <a:cs typeface="+mn-cs"/>
              </a:rPr>
              <a:t>35 percent of those over age 65 will require nursing home care.</a:t>
            </a:r>
          </a:p>
          <a:p>
            <a:pPr>
              <a:buFont typeface="Arial" pitchFamily="34" charset="0"/>
              <a:buChar char="•"/>
            </a:pPr>
            <a:r>
              <a:rPr lang="en-US" kern="1200" dirty="0" smtClean="0">
                <a:solidFill>
                  <a:schemeClr val="tx1"/>
                </a:solidFill>
                <a:latin typeface="+mn-lt"/>
                <a:ea typeface="+mn-ea"/>
                <a:cs typeface="+mn-cs"/>
              </a:rPr>
              <a:t>Long-term care is not just for the elderly. Nearly 40 percent of long-term care patients are younger than age 64.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You may need to consider long-term care if you:</a:t>
            </a:r>
          </a:p>
          <a:p>
            <a:endParaRPr lang="en-US" sz="1200" kern="1200" dirty="0" smtClean="0">
              <a:solidFill>
                <a:schemeClr val="tx1"/>
              </a:solidFill>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latin typeface="+mn-lt"/>
                <a:ea typeface="+mn-ea"/>
                <a:cs typeface="+mn-cs"/>
              </a:rPr>
              <a:t>Come from a long-lived family. The longer you expect to live, the more you may need long-term care.</a:t>
            </a:r>
          </a:p>
          <a:p>
            <a:pPr marL="171450" lvl="0" indent="-171450">
              <a:buFont typeface="Arial" panose="020B0604020202020204" pitchFamily="34" charset="0"/>
              <a:buChar char="•"/>
            </a:pPr>
            <a:r>
              <a:rPr lang="en-US" sz="1200" kern="1200" dirty="0" smtClean="0">
                <a:solidFill>
                  <a:schemeClr val="tx1"/>
                </a:solidFill>
                <a:latin typeface="+mn-lt"/>
                <a:ea typeface="+mn-ea"/>
                <a:cs typeface="+mn-cs"/>
              </a:rPr>
              <a:t>Have a family history of Alzheimer’s, heart disease, cancer, stroke and other diseases.</a:t>
            </a:r>
          </a:p>
          <a:p>
            <a:pPr marL="171450" lvl="0" indent="-171450">
              <a:buFont typeface="Arial" panose="020B0604020202020204" pitchFamily="34" charset="0"/>
              <a:buChar char="•"/>
            </a:pPr>
            <a:r>
              <a:rPr lang="en-US" sz="1200" kern="1200" dirty="0" smtClean="0">
                <a:solidFill>
                  <a:schemeClr val="tx1"/>
                </a:solidFill>
                <a:latin typeface="+mn-lt"/>
                <a:ea typeface="+mn-ea"/>
                <a:cs typeface="+mn-cs"/>
              </a:rPr>
              <a:t>Live alone.</a:t>
            </a:r>
            <a:endParaRPr lang="en-US" dirty="0"/>
          </a:p>
          <a:p>
            <a:pPr marL="171450" lvl="0" indent="-171450">
              <a:buFont typeface="Arial" panose="020B0604020202020204" pitchFamily="34" charset="0"/>
              <a:buChar char="•"/>
            </a:pPr>
            <a:r>
              <a:rPr lang="en-US" sz="1200" kern="1200" dirty="0" smtClean="0">
                <a:solidFill>
                  <a:schemeClr val="tx1"/>
                </a:solidFill>
                <a:latin typeface="+mn-lt"/>
                <a:ea typeface="+mn-ea"/>
                <a:cs typeface="+mn-cs"/>
              </a:rPr>
              <a:t>Are a woman. As you may know, women usually live longer than men</a:t>
            </a:r>
            <a:r>
              <a:rPr lang="en-US" dirty="0" smtClean="0"/>
              <a:t>.</a:t>
            </a:r>
            <a:endParaRPr lang="en-US" dirty="0"/>
          </a:p>
          <a:p>
            <a:pPr marL="171450" lvl="0" indent="-171450">
              <a:buFont typeface="Arial" panose="020B0604020202020204" pitchFamily="34" charset="0"/>
              <a:buChar char="•"/>
            </a:pPr>
            <a:r>
              <a:rPr lang="en-US" sz="1200" kern="1200" dirty="0" smtClean="0">
                <a:solidFill>
                  <a:schemeClr val="tx1"/>
                </a:solidFill>
                <a:latin typeface="+mn-lt"/>
                <a:ea typeface="+mn-ea"/>
                <a:cs typeface="+mn-cs"/>
              </a:rPr>
              <a:t>Have unhealthy eating and exercise habits. Poor nutrition and lack of exercise now may lead to compromised health later, increasing your risk of needing long-term care.</a:t>
            </a:r>
          </a:p>
          <a:p>
            <a:pPr lvl="0"/>
            <a:endParaRPr lang="en-US" dirty="0" smtClean="0"/>
          </a:p>
          <a:p>
            <a:pPr lvl="0"/>
            <a:r>
              <a:rPr lang="en-US" sz="900" kern="1200" dirty="0" smtClean="0">
                <a:solidFill>
                  <a:schemeClr val="tx1"/>
                </a:solidFill>
                <a:latin typeface="+mn-lt"/>
                <a:ea typeface="+mn-ea"/>
                <a:cs typeface="+mn-cs"/>
              </a:rPr>
              <a:t>Sources:</a:t>
            </a:r>
          </a:p>
          <a:p>
            <a:pPr marL="171450" lvl="0" indent="-171450">
              <a:buFont typeface="Arial" panose="020B0604020202020204" pitchFamily="34" charset="0"/>
              <a:buChar char="•"/>
            </a:pPr>
            <a:r>
              <a:rPr lang="en-US" sz="900" dirty="0" smtClean="0"/>
              <a:t>“How Much Care Will You Need?” LongTermCare.gov</a:t>
            </a:r>
          </a:p>
          <a:p>
            <a:pPr marL="171450" lvl="0" indent="-171450">
              <a:buFont typeface="Arial" panose="020B0604020202020204" pitchFamily="34" charset="0"/>
              <a:buChar char="•"/>
            </a:pPr>
            <a:r>
              <a:rPr lang="en-US" sz="900" kern="1200" dirty="0" smtClean="0">
                <a:solidFill>
                  <a:schemeClr val="tx1"/>
                </a:solidFill>
                <a:latin typeface="+mn-lt"/>
                <a:ea typeface="+mn-ea"/>
                <a:cs typeface="+mn-cs"/>
              </a:rPr>
              <a:t>“Selected Long-Term Care Statistics.” Family Caregiver Alliance, National Center on Caregiving, 1/31/15.</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C6FAAA8-0852-4833-9B32-CFD4ADC4117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There are three categories of long-term care:</a:t>
            </a:r>
          </a:p>
          <a:p>
            <a:endParaRPr lang="en-US" sz="1200" kern="1200" dirty="0" smtClean="0">
              <a:solidFill>
                <a:schemeClr val="tx1"/>
              </a:solidFill>
              <a:latin typeface="+mn-lt"/>
              <a:ea typeface="+mn-ea"/>
              <a:cs typeface="+mn-cs"/>
            </a:endParaRPr>
          </a:p>
          <a:p>
            <a:pPr>
              <a:buFont typeface="Arial" pitchFamily="34" charset="0"/>
              <a:buChar char="•"/>
            </a:pPr>
            <a:r>
              <a:rPr lang="en-US" kern="1200" dirty="0" smtClean="0">
                <a:solidFill>
                  <a:schemeClr val="tx1"/>
                </a:solidFill>
                <a:latin typeface="+mn-lt"/>
                <a:ea typeface="+mn-ea"/>
                <a:cs typeface="+mn-cs"/>
              </a:rPr>
              <a:t>Skilled care.</a:t>
            </a:r>
          </a:p>
          <a:p>
            <a:pPr>
              <a:buFont typeface="Arial" pitchFamily="34" charset="0"/>
              <a:buChar char="•"/>
            </a:pPr>
            <a:r>
              <a:rPr lang="en-US" kern="1200" dirty="0" smtClean="0">
                <a:solidFill>
                  <a:schemeClr val="tx1"/>
                </a:solidFill>
                <a:latin typeface="+mn-lt"/>
                <a:ea typeface="+mn-ea"/>
                <a:cs typeface="+mn-cs"/>
              </a:rPr>
              <a:t>Intermediate care.</a:t>
            </a:r>
          </a:p>
          <a:p>
            <a:pPr>
              <a:buFont typeface="Arial" pitchFamily="34" charset="0"/>
              <a:buChar char="•"/>
            </a:pPr>
            <a:r>
              <a:rPr lang="en-US" kern="1200" dirty="0" smtClean="0">
                <a:solidFill>
                  <a:schemeClr val="tx1"/>
                </a:solidFill>
                <a:latin typeface="+mn-lt"/>
                <a:ea typeface="+mn-ea"/>
                <a:cs typeface="+mn-cs"/>
              </a:rPr>
              <a:t>Custodial care.</a:t>
            </a:r>
          </a:p>
          <a:p>
            <a:pPr lvl="1">
              <a:buFont typeface="Arial" pitchFamily="34" charset="0"/>
              <a:buNone/>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Let’s take a closer look at each of these.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6FAAA8-0852-4833-9B32-CFD4ADC4117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Skilled care helps a patient recover from an illness or injury and is:</a:t>
            </a:r>
          </a:p>
          <a:p>
            <a:endParaRPr lang="en-US" sz="1200" kern="1200" dirty="0" smtClean="0">
              <a:solidFill>
                <a:schemeClr val="tx1"/>
              </a:solidFill>
              <a:latin typeface="+mn-lt"/>
              <a:ea typeface="+mn-ea"/>
              <a:cs typeface="+mn-cs"/>
            </a:endParaRPr>
          </a:p>
          <a:p>
            <a:pPr>
              <a:buFont typeface="Arial" pitchFamily="34" charset="0"/>
              <a:buChar char="•"/>
            </a:pPr>
            <a:r>
              <a:rPr lang="en-US" kern="1200" dirty="0" smtClean="0">
                <a:solidFill>
                  <a:schemeClr val="tx1"/>
                </a:solidFill>
                <a:latin typeface="+mn-lt"/>
                <a:ea typeface="+mn-ea"/>
                <a:cs typeface="+mn-cs"/>
              </a:rPr>
              <a:t>Ordered by a doctor. </a:t>
            </a:r>
          </a:p>
          <a:p>
            <a:pPr>
              <a:buFont typeface="Arial" pitchFamily="34" charset="0"/>
              <a:buChar char="•"/>
            </a:pPr>
            <a:r>
              <a:rPr lang="en-US" kern="1200" dirty="0" smtClean="0">
                <a:solidFill>
                  <a:schemeClr val="tx1"/>
                </a:solidFill>
                <a:latin typeface="+mn-lt"/>
                <a:ea typeface="+mn-ea"/>
                <a:cs typeface="+mn-cs"/>
              </a:rPr>
              <a:t>Performed by nurses, physical therapists and other licensed professionals.</a:t>
            </a:r>
          </a:p>
          <a:p>
            <a:pPr>
              <a:buFont typeface="Arial" pitchFamily="34" charset="0"/>
              <a:buChar char="•"/>
            </a:pPr>
            <a:r>
              <a:rPr lang="en-US" kern="1200" dirty="0" smtClean="0">
                <a:solidFill>
                  <a:schemeClr val="tx1"/>
                </a:solidFill>
                <a:latin typeface="+mn-lt"/>
                <a:ea typeface="+mn-ea"/>
                <a:cs typeface="+mn-cs"/>
              </a:rPr>
              <a:t>Medically necessary care, like injections and wound treatment.</a:t>
            </a:r>
            <a:endParaRPr lang="en-US"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6FAAA8-0852-4833-9B32-CFD4ADC4117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Intermediate care </a:t>
            </a:r>
            <a:r>
              <a:rPr lang="en-US" dirty="0" smtClean="0"/>
              <a:t>also treats those recovering from an illness or injury, but isn’t provided on a daily basis. It’s:</a:t>
            </a:r>
          </a:p>
          <a:p>
            <a:endParaRPr lang="en-US" dirty="0" smtClean="0"/>
          </a:p>
          <a:p>
            <a:pPr>
              <a:buFont typeface="Arial" pitchFamily="34" charset="0"/>
              <a:buChar char="•"/>
            </a:pPr>
            <a:r>
              <a:rPr lang="en-US" kern="1200" dirty="0" smtClean="0">
                <a:solidFill>
                  <a:schemeClr val="tx1"/>
                </a:solidFill>
                <a:latin typeface="+mn-lt"/>
                <a:ea typeface="+mn-ea"/>
                <a:cs typeface="+mn-cs"/>
              </a:rPr>
              <a:t>Ordered by a doctor.</a:t>
            </a:r>
          </a:p>
          <a:p>
            <a:pPr>
              <a:buFont typeface="Arial" pitchFamily="34" charset="0"/>
              <a:buChar char="•"/>
            </a:pPr>
            <a:r>
              <a:rPr lang="en-US" kern="1200" dirty="0" smtClean="0">
                <a:solidFill>
                  <a:schemeClr val="tx1"/>
                </a:solidFill>
                <a:latin typeface="+mn-lt"/>
                <a:ea typeface="+mn-ea"/>
                <a:cs typeface="+mn-cs"/>
              </a:rPr>
              <a:t>Performed by nurses, therapists and nurse’s aides.</a:t>
            </a:r>
          </a:p>
          <a:p>
            <a:pPr>
              <a:buFont typeface="Arial" pitchFamily="34" charset="0"/>
              <a:buChar char="•"/>
            </a:pPr>
            <a:r>
              <a:rPr lang="en-US" kern="1200" dirty="0" smtClean="0">
                <a:solidFill>
                  <a:schemeClr val="tx1"/>
                </a:solidFill>
                <a:latin typeface="+mn-lt"/>
                <a:ea typeface="+mn-ea"/>
                <a:cs typeface="+mn-cs"/>
              </a:rPr>
              <a:t>For those who are medically stable but not physically and/or mentally independent.</a:t>
            </a:r>
          </a:p>
          <a:p>
            <a:pPr lvl="1">
              <a:buFont typeface="Arial" pitchFamily="34" charset="0"/>
              <a:buNone/>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6FAAA8-0852-4833-9B32-CFD4ADC4117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Custodial care provides help with daily living activities </a:t>
            </a:r>
            <a:r>
              <a:rPr lang="en-US" dirty="0" smtClean="0"/>
              <a:t>. By enlisting this type of help, people may be able to remain </a:t>
            </a:r>
            <a:r>
              <a:rPr lang="en-US" sz="1200" kern="1200" dirty="0" smtClean="0">
                <a:solidFill>
                  <a:schemeClr val="tx1"/>
                </a:solidFill>
                <a:latin typeface="+mn-lt"/>
                <a:ea typeface="+mn-ea"/>
                <a:cs typeface="+mn-cs"/>
              </a:rPr>
              <a:t>in their homes as long as possible. Custodial care is also </a:t>
            </a:r>
            <a:r>
              <a:rPr lang="en-US" dirty="0" smtClean="0"/>
              <a:t>provided through assisted living or nursing facilities. </a:t>
            </a:r>
            <a:r>
              <a:rPr lang="en-US" sz="1200" kern="1200" dirty="0" smtClean="0">
                <a:solidFill>
                  <a:schemeClr val="tx1"/>
                </a:solidFill>
                <a:latin typeface="+mn-lt"/>
                <a:ea typeface="+mn-ea"/>
                <a:cs typeface="+mn-cs"/>
              </a:rPr>
              <a:t>It includes:</a:t>
            </a:r>
          </a:p>
          <a:p>
            <a:endParaRPr lang="en-US" sz="1200" kern="1200" dirty="0" smtClean="0">
              <a:solidFill>
                <a:schemeClr val="tx1"/>
              </a:solidFill>
              <a:latin typeface="+mn-lt"/>
              <a:ea typeface="+mn-ea"/>
              <a:cs typeface="+mn-cs"/>
            </a:endParaRPr>
          </a:p>
          <a:p>
            <a:pPr>
              <a:buFont typeface="Arial" pitchFamily="34" charset="0"/>
              <a:buChar char="•"/>
            </a:pPr>
            <a:r>
              <a:rPr lang="en-US" kern="1200" dirty="0" smtClean="0">
                <a:solidFill>
                  <a:schemeClr val="tx1"/>
                </a:solidFill>
                <a:latin typeface="+mn-lt"/>
                <a:ea typeface="+mn-ea"/>
                <a:cs typeface="+mn-cs"/>
              </a:rPr>
              <a:t>Help with activities like bathing, eating and dressing.</a:t>
            </a:r>
          </a:p>
          <a:p>
            <a:pPr>
              <a:buFont typeface="Arial" pitchFamily="34" charset="0"/>
              <a:buChar char="•"/>
            </a:pPr>
            <a:r>
              <a:rPr lang="en-US" kern="1200" dirty="0" smtClean="0">
                <a:solidFill>
                  <a:schemeClr val="tx1"/>
                </a:solidFill>
                <a:latin typeface="+mn-lt"/>
                <a:ea typeface="+mn-ea"/>
                <a:cs typeface="+mn-cs"/>
              </a:rPr>
              <a:t>Companion and homemaker services.</a:t>
            </a:r>
          </a:p>
          <a:p>
            <a:endParaRPr lang="en-US" dirty="0"/>
          </a:p>
          <a:p>
            <a:r>
              <a:rPr lang="en-US" kern="1200" dirty="0" smtClean="0">
                <a:solidFill>
                  <a:schemeClr val="tx1"/>
                </a:solidFill>
                <a:latin typeface="+mn-lt"/>
                <a:ea typeface="+mn-ea"/>
                <a:cs typeface="+mn-cs"/>
              </a:rPr>
              <a:t>Custodial care is not covered by Medicare but is covered by long-term care insurance.</a:t>
            </a:r>
            <a:endParaRPr lang="en-US"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6FAAA8-0852-4833-9B32-CFD4ADC4117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Long-term care covers:</a:t>
            </a:r>
          </a:p>
          <a:p>
            <a:r>
              <a:rPr lang="en-US" sz="1200" kern="1200" dirty="0" smtClean="0">
                <a:solidFill>
                  <a:schemeClr val="tx1"/>
                </a:solidFill>
                <a:latin typeface="+mn-lt"/>
                <a:ea typeface="+mn-ea"/>
                <a:cs typeface="+mn-cs"/>
              </a:rPr>
              <a:t> </a:t>
            </a:r>
          </a:p>
          <a:p>
            <a:pPr marL="171450" lvl="0" indent="-171450">
              <a:buFont typeface="Arial" panose="020B0604020202020204" pitchFamily="34" charset="0"/>
              <a:buChar char="•"/>
            </a:pPr>
            <a:r>
              <a:rPr lang="en-US" sz="1200" kern="1200" dirty="0" smtClean="0">
                <a:solidFill>
                  <a:schemeClr val="tx1"/>
                </a:solidFill>
                <a:latin typeface="+mn-lt"/>
                <a:ea typeface="+mn-ea"/>
                <a:cs typeface="+mn-cs"/>
              </a:rPr>
              <a:t>Home health care, which includes help with dressing, eating, bathing, etc., as well as shopping, housekeeping and preparing meals.</a:t>
            </a:r>
          </a:p>
          <a:p>
            <a:pPr marL="171450" lvl="0" indent="-171450">
              <a:buFont typeface="Arial" panose="020B0604020202020204" pitchFamily="34" charset="0"/>
              <a:buChar char="•"/>
            </a:pPr>
            <a:r>
              <a:rPr lang="en-US" sz="1200" kern="1200" dirty="0" smtClean="0">
                <a:solidFill>
                  <a:schemeClr val="tx1"/>
                </a:solidFill>
                <a:latin typeface="+mn-lt"/>
                <a:ea typeface="+mn-ea"/>
                <a:cs typeface="+mn-cs"/>
              </a:rPr>
              <a:t>Respite care, which provides relief to caregivers. </a:t>
            </a:r>
          </a:p>
          <a:p>
            <a:pPr marL="171450" lvl="0" indent="-171450">
              <a:buFont typeface="Arial" panose="020B0604020202020204" pitchFamily="34" charset="0"/>
              <a:buChar char="•"/>
            </a:pPr>
            <a:r>
              <a:rPr lang="en-US" sz="1200" kern="1200" dirty="0" smtClean="0">
                <a:solidFill>
                  <a:schemeClr val="tx1"/>
                </a:solidFill>
                <a:latin typeface="+mn-lt"/>
                <a:ea typeface="+mn-ea"/>
                <a:cs typeface="+mn-cs"/>
              </a:rPr>
              <a:t>Hospice care for those who are terminally ill and have less than six months to live. This care includes medical support, counseling and homemaker services.</a:t>
            </a:r>
          </a:p>
          <a:p>
            <a:pPr marL="171450" lvl="0" indent="-171450">
              <a:buFont typeface="Arial" panose="020B0604020202020204" pitchFamily="34" charset="0"/>
              <a:buChar char="•"/>
            </a:pPr>
            <a:r>
              <a:rPr lang="en-US" sz="1200" kern="1200" dirty="0" smtClean="0">
                <a:solidFill>
                  <a:schemeClr val="tx1"/>
                </a:solidFill>
                <a:latin typeface="+mn-lt"/>
                <a:ea typeface="+mn-ea"/>
                <a:cs typeface="+mn-cs"/>
              </a:rPr>
              <a:t>Adult day </a:t>
            </a:r>
            <a:r>
              <a:rPr lang="en-US" sz="1200" kern="1200" dirty="0" smtClean="0">
                <a:solidFill>
                  <a:schemeClr val="tx1"/>
                </a:solidFill>
                <a:latin typeface="+mn-lt"/>
                <a:ea typeface="+mn-ea"/>
                <a:cs typeface="+mn-cs"/>
              </a:rPr>
              <a:t>care, which </a:t>
            </a:r>
            <a:r>
              <a:rPr lang="en-US" sz="1200" kern="1200" dirty="0" smtClean="0">
                <a:solidFill>
                  <a:schemeClr val="tx1"/>
                </a:solidFill>
                <a:latin typeface="+mn-lt"/>
                <a:ea typeface="+mn-ea"/>
                <a:cs typeface="+mn-cs"/>
              </a:rPr>
              <a:t>provides opportunities for interaction, meals, exercise and entertainment.</a:t>
            </a:r>
          </a:p>
          <a:p>
            <a:pPr marL="171450" lvl="0" indent="-171450">
              <a:buFont typeface="Arial" panose="020B0604020202020204" pitchFamily="34" charset="0"/>
              <a:buChar char="•"/>
            </a:pPr>
            <a:r>
              <a:rPr lang="en-US" sz="1200" kern="1200" dirty="0" smtClean="0">
                <a:solidFill>
                  <a:schemeClr val="tx1"/>
                </a:solidFill>
                <a:latin typeface="+mn-lt"/>
                <a:ea typeface="+mn-ea"/>
                <a:cs typeface="+mn-cs"/>
              </a:rPr>
              <a:t>Nursing home care, which provides 24-hour-a-day skilled medical care by licensed</a:t>
            </a:r>
            <a:r>
              <a:rPr lang="en-US" dirty="0"/>
              <a:t> </a:t>
            </a:r>
            <a:r>
              <a:rPr lang="en-US" dirty="0" smtClean="0"/>
              <a:t>professionals</a:t>
            </a:r>
            <a:r>
              <a:rPr lang="en-US" sz="1200" kern="1200" dirty="0" smtClean="0">
                <a:solidFill>
                  <a:schemeClr val="tx1"/>
                </a:solidFill>
                <a:latin typeface="+mn-lt"/>
                <a:ea typeface="+mn-ea"/>
                <a:cs typeface="+mn-cs"/>
              </a:rPr>
              <a:t>.</a:t>
            </a:r>
            <a:endParaRPr lang="en-US" dirty="0"/>
          </a:p>
          <a:p>
            <a:pPr marL="171450" lvl="0" indent="-171450">
              <a:buFont typeface="Arial" panose="020B0604020202020204" pitchFamily="34" charset="0"/>
              <a:buChar char="•"/>
            </a:pPr>
            <a:r>
              <a:rPr lang="en-US" sz="1200" kern="1200" dirty="0" smtClean="0">
                <a:solidFill>
                  <a:schemeClr val="tx1"/>
                </a:solidFill>
                <a:latin typeface="+mn-lt"/>
                <a:ea typeface="+mn-ea"/>
                <a:cs typeface="+mn-cs"/>
              </a:rPr>
              <a:t>Care in assisted living facilities that offer assistance with daily living needs.</a:t>
            </a:r>
            <a:endParaRPr lang="en-US" dirty="0"/>
          </a:p>
          <a:p>
            <a:pPr marL="171450" lvl="0" indent="-171450">
              <a:buFont typeface="Arial" panose="020B0604020202020204" pitchFamily="34" charset="0"/>
              <a:buChar char="•"/>
            </a:pPr>
            <a:r>
              <a:rPr lang="en-US" sz="1200" kern="1200" dirty="0" smtClean="0">
                <a:solidFill>
                  <a:schemeClr val="tx1"/>
                </a:solidFill>
                <a:latin typeface="+mn-lt"/>
                <a:ea typeface="+mn-ea"/>
                <a:cs typeface="+mn-cs"/>
              </a:rPr>
              <a:t>Care management, which evaluates a person’s needs and monitors services that are provided.</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C6FAAA8-0852-4833-9B32-CFD4ADC4117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Payment for long-term care can be made through:</a:t>
            </a:r>
          </a:p>
          <a:p>
            <a:endParaRPr lang="en-US" sz="1200" kern="1200" dirty="0" smtClean="0">
              <a:solidFill>
                <a:schemeClr val="tx1"/>
              </a:solidFill>
              <a:latin typeface="+mn-lt"/>
              <a:ea typeface="+mn-ea"/>
              <a:cs typeface="+mn-cs"/>
            </a:endParaRPr>
          </a:p>
          <a:p>
            <a:pPr>
              <a:buFont typeface="Arial" pitchFamily="34" charset="0"/>
              <a:buChar char="•"/>
            </a:pPr>
            <a:r>
              <a:rPr lang="en-US" kern="1200" dirty="0" smtClean="0">
                <a:solidFill>
                  <a:schemeClr val="tx1"/>
                </a:solidFill>
                <a:latin typeface="+mn-lt"/>
                <a:ea typeface="+mn-ea"/>
                <a:cs typeface="+mn-cs"/>
              </a:rPr>
              <a:t>Personal resources.</a:t>
            </a:r>
          </a:p>
          <a:p>
            <a:pPr>
              <a:buFont typeface="Arial" pitchFamily="34" charset="0"/>
              <a:buChar char="•"/>
            </a:pPr>
            <a:r>
              <a:rPr lang="en-US" kern="1200" dirty="0" smtClean="0">
                <a:solidFill>
                  <a:schemeClr val="tx1"/>
                </a:solidFill>
                <a:latin typeface="+mn-lt"/>
                <a:ea typeface="+mn-ea"/>
                <a:cs typeface="+mn-cs"/>
              </a:rPr>
              <a:t>Medicare.</a:t>
            </a:r>
          </a:p>
          <a:p>
            <a:pPr>
              <a:buFont typeface="Arial" pitchFamily="34" charset="0"/>
              <a:buChar char="•"/>
            </a:pPr>
            <a:r>
              <a:rPr lang="en-US" kern="1200" dirty="0" smtClean="0">
                <a:solidFill>
                  <a:schemeClr val="tx1"/>
                </a:solidFill>
                <a:latin typeface="+mn-lt"/>
                <a:ea typeface="+mn-ea"/>
                <a:cs typeface="+mn-cs"/>
              </a:rPr>
              <a:t>Medicaid.</a:t>
            </a:r>
          </a:p>
          <a:p>
            <a:pPr>
              <a:buFont typeface="Arial" pitchFamily="34" charset="0"/>
              <a:buChar char="•"/>
            </a:pPr>
            <a:r>
              <a:rPr lang="en-US" kern="1200" dirty="0" smtClean="0">
                <a:solidFill>
                  <a:schemeClr val="tx1"/>
                </a:solidFill>
                <a:latin typeface="+mn-lt"/>
                <a:ea typeface="+mn-ea"/>
                <a:cs typeface="+mn-cs"/>
              </a:rPr>
              <a:t>Long-term care insurance.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Let’s take a closer look at each of these.</a:t>
            </a:r>
          </a:p>
          <a:p>
            <a:endParaRPr lang="en-US" dirty="0"/>
          </a:p>
        </p:txBody>
      </p:sp>
      <p:sp>
        <p:nvSpPr>
          <p:cNvPr id="4" name="Slide Number Placeholder 3"/>
          <p:cNvSpPr>
            <a:spLocks noGrp="1"/>
          </p:cNvSpPr>
          <p:nvPr>
            <p:ph type="sldNum" sz="quarter" idx="10"/>
          </p:nvPr>
        </p:nvSpPr>
        <p:spPr/>
        <p:txBody>
          <a:bodyPr/>
          <a:lstStyle/>
          <a:p>
            <a:fld id="{BC6FAAA8-0852-4833-9B32-CFD4ADC4117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Option 1">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62217" y="473727"/>
            <a:ext cx="2662319" cy="878824"/>
          </a:xfrm>
          <a:prstGeom prst="rect">
            <a:avLst/>
          </a:prstGeom>
          <a:effectLst/>
        </p:spPr>
      </p:pic>
      <p:sp>
        <p:nvSpPr>
          <p:cNvPr id="23" name="Title 1"/>
          <p:cNvSpPr>
            <a:spLocks noGrp="1"/>
          </p:cNvSpPr>
          <p:nvPr>
            <p:ph type="ctrTitle" hasCustomPrompt="1"/>
          </p:nvPr>
        </p:nvSpPr>
        <p:spPr>
          <a:xfrm>
            <a:off x="914400" y="1352552"/>
            <a:ext cx="7772400" cy="806707"/>
          </a:xfrm>
          <a:prstGeom prst="rect">
            <a:avLst/>
          </a:prstGeom>
        </p:spPr>
        <p:txBody>
          <a:bodyPr anchor="b">
            <a:normAutofit/>
          </a:bodyPr>
          <a:lstStyle>
            <a:lvl1pPr>
              <a:defRPr sz="4400" kern="1200" baseline="0">
                <a:solidFill>
                  <a:schemeClr val="bg1"/>
                </a:solidFill>
              </a:defRPr>
            </a:lvl1pPr>
          </a:lstStyle>
          <a:p>
            <a:pPr algn="l"/>
            <a:r>
              <a:rPr lang="en-US" sz="4000" dirty="0" smtClean="0">
                <a:solidFill>
                  <a:schemeClr val="tx2"/>
                </a:solidFill>
                <a:latin typeface="Myriad Pro" pitchFamily="34" charset="0"/>
              </a:rPr>
              <a:t>Click to add Title</a:t>
            </a:r>
            <a:endParaRPr lang="en-US" sz="4000" dirty="0">
              <a:solidFill>
                <a:schemeClr val="tx2"/>
              </a:solidFill>
              <a:latin typeface="Myriad Pro" pitchFamily="34" charset="0"/>
            </a:endParaRPr>
          </a:p>
        </p:txBody>
      </p:sp>
      <p:sp>
        <p:nvSpPr>
          <p:cNvPr id="6" name="Text Placeholder 4"/>
          <p:cNvSpPr>
            <a:spLocks noGrp="1"/>
          </p:cNvSpPr>
          <p:nvPr>
            <p:ph type="body" sz="quarter" idx="10" hasCustomPrompt="1"/>
          </p:nvPr>
        </p:nvSpPr>
        <p:spPr>
          <a:xfrm>
            <a:off x="911630" y="2238668"/>
            <a:ext cx="5092700" cy="962025"/>
          </a:xfrm>
          <a:prstGeom prst="rect">
            <a:avLst/>
          </a:prstGeom>
        </p:spPr>
        <p:txBody>
          <a:bodyPr vert="horz"/>
          <a:lstStyle>
            <a:lvl1pPr marL="0" indent="0">
              <a:buFontTx/>
              <a:buNone/>
              <a:defRPr baseline="0">
                <a:solidFill>
                  <a:schemeClr val="tx2"/>
                </a:solidFill>
                <a:latin typeface="Myriad Pro"/>
              </a:defRPr>
            </a:lvl1pPr>
          </a:lstStyle>
          <a:p>
            <a:pPr lvl="0"/>
            <a:r>
              <a:rPr lang="en-US" dirty="0" smtClean="0"/>
              <a:t>Click to add subtitle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6235" y="2765709"/>
            <a:ext cx="10527591" cy="93938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6945257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go on plain_upper right">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0620" y="94005"/>
            <a:ext cx="2584324" cy="853078"/>
          </a:xfrm>
          <a:prstGeom prst="rect">
            <a:avLst/>
          </a:prstGeom>
          <a:effectLst/>
        </p:spPr>
      </p:pic>
    </p:spTree>
    <p:extLst>
      <p:ext uri="{BB962C8B-B14F-4D97-AF65-F5344CB8AC3E}">
        <p14:creationId xmlns:p14="http://schemas.microsoft.com/office/powerpoint/2010/main" val="219492293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go on plain_lower right">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91309" y="4170348"/>
            <a:ext cx="2584324" cy="853078"/>
          </a:xfrm>
          <a:prstGeom prst="rect">
            <a:avLst/>
          </a:prstGeom>
          <a:effectLst/>
        </p:spPr>
      </p:pic>
    </p:spTree>
    <p:extLst>
      <p:ext uri="{BB962C8B-B14F-4D97-AF65-F5344CB8AC3E}">
        <p14:creationId xmlns:p14="http://schemas.microsoft.com/office/powerpoint/2010/main" val="391375044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on white_lower right">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3256" y="4229484"/>
            <a:ext cx="2394840" cy="785446"/>
          </a:xfrm>
          <a:prstGeom prst="rect">
            <a:avLst/>
          </a:prstGeom>
          <a:effectLst/>
        </p:spPr>
      </p:pic>
    </p:spTree>
    <p:extLst>
      <p:ext uri="{BB962C8B-B14F-4D97-AF65-F5344CB8AC3E}">
        <p14:creationId xmlns:p14="http://schemas.microsoft.com/office/powerpoint/2010/main" val="11510355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on white_upper right">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3256" y="76227"/>
            <a:ext cx="2394840" cy="785446"/>
          </a:xfrm>
          <a:prstGeom prst="rect">
            <a:avLst/>
          </a:prstGeom>
          <a:effectLst/>
        </p:spPr>
      </p:pic>
    </p:spTree>
    <p:extLst>
      <p:ext uri="{BB962C8B-B14F-4D97-AF65-F5344CB8AC3E}">
        <p14:creationId xmlns:p14="http://schemas.microsoft.com/office/powerpoint/2010/main" val="15345956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go on white_upper left">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821" y="76227"/>
            <a:ext cx="2394840" cy="785446"/>
          </a:xfrm>
          <a:prstGeom prst="rect">
            <a:avLst/>
          </a:prstGeom>
          <a:effectLst/>
        </p:spPr>
      </p:pic>
    </p:spTree>
    <p:extLst>
      <p:ext uri="{BB962C8B-B14F-4D97-AF65-F5344CB8AC3E}">
        <p14:creationId xmlns:p14="http://schemas.microsoft.com/office/powerpoint/2010/main" val="37670731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ogo on white_lower left">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821" y="4203846"/>
            <a:ext cx="2394840" cy="785446"/>
          </a:xfrm>
          <a:prstGeom prst="rect">
            <a:avLst/>
          </a:prstGeom>
          <a:effectLst/>
        </p:spPr>
      </p:pic>
    </p:spTree>
    <p:extLst>
      <p:ext uri="{BB962C8B-B14F-4D97-AF65-F5344CB8AC3E}">
        <p14:creationId xmlns:p14="http://schemas.microsoft.com/office/powerpoint/2010/main" val="18850787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otating shie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64492" y="1241779"/>
            <a:ext cx="2666257" cy="2874210"/>
          </a:xfrm>
          <a:prstGeom prst="rect">
            <a:avLst/>
          </a:prstGeom>
          <a:effectLst>
            <a:outerShdw blurRad="1270000" dir="2700000" algn="tl" rotWithShape="0">
              <a:srgbClr val="000000">
                <a:alpha val="13000"/>
              </a:srgbClr>
            </a:outerShdw>
            <a:reflection endPos="39000" dir="5400000" sy="-100000" algn="bl"/>
          </a:effectLst>
        </p:spPr>
      </p:pic>
    </p:spTree>
    <p:extLst>
      <p:ext uri="{BB962C8B-B14F-4D97-AF65-F5344CB8AC3E}">
        <p14:creationId xmlns:p14="http://schemas.microsoft.com/office/powerpoint/2010/main" val="147162493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0"/>
                                        <p:tgtEl>
                                          <p:spTgt spid="3"/>
                                        </p:tgtEl>
                                      </p:cBhvr>
                                    </p:animEffect>
                                    <p:anim calcmode="lin" valueType="num">
                                      <p:cBhvr>
                                        <p:cTn id="8" dur="5000" fill="hold"/>
                                        <p:tgtEl>
                                          <p:spTgt spid="3"/>
                                        </p:tgtEl>
                                        <p:attrNameLst>
                                          <p:attrName>ppt_w</p:attrName>
                                        </p:attrNameLst>
                                      </p:cBhvr>
                                      <p:tavLst>
                                        <p:tav tm="0" fmla="#ppt_w*sin(2.5*pi*$)">
                                          <p:val>
                                            <p:fltVal val="0"/>
                                          </p:val>
                                        </p:tav>
                                        <p:tav tm="100000">
                                          <p:val>
                                            <p:fltVal val="1"/>
                                          </p:val>
                                        </p:tav>
                                      </p:tavLst>
                                    </p:anim>
                                    <p:anim calcmode="lin" valueType="num">
                                      <p:cBhvr>
                                        <p:cTn id="9" dur="5000" fill="hold"/>
                                        <p:tgtEl>
                                          <p:spTgt spid="3"/>
                                        </p:tgtEl>
                                        <p:attrNameLst>
                                          <p:attrName>ppt_h</p:attrName>
                                        </p:attrNameLst>
                                      </p:cBhvr>
                                      <p:tavLst>
                                        <p:tav tm="0">
                                          <p:val>
                                            <p:strVal val="#ppt_h"/>
                                          </p:val>
                                        </p:tav>
                                        <p:tav tm="100000">
                                          <p:val>
                                            <p:strVal val="#ppt_h"/>
                                          </p:val>
                                        </p:tav>
                                      </p:tavLst>
                                    </p:anim>
                                  </p:childTnLst>
                                </p:cTn>
                              </p:par>
                            </p:childTnLst>
                          </p:cTn>
                        </p:par>
                        <p:par>
                          <p:cTn id="10" fill="hold">
                            <p:stCondLst>
                              <p:cond delay="5000"/>
                            </p:stCondLst>
                            <p:childTnLst>
                              <p:par>
                                <p:cTn id="11" presetID="45" presetClass="exit" presetSubtype="0" fill="hold" nodeType="afterEffect">
                                  <p:stCondLst>
                                    <p:cond delay="1000"/>
                                  </p:stCondLst>
                                  <p:childTnLst>
                                    <p:animEffect transition="out" filter="fade">
                                      <p:cBhvr>
                                        <p:cTn id="12" dur="5000"/>
                                        <p:tgtEl>
                                          <p:spTgt spid="3"/>
                                        </p:tgtEl>
                                      </p:cBhvr>
                                    </p:animEffect>
                                    <p:anim calcmode="lin" valueType="num">
                                      <p:cBhvr>
                                        <p:cTn id="13" dur="5000"/>
                                        <p:tgtEl>
                                          <p:spTgt spid="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4" dur="5000"/>
                                        <p:tgtEl>
                                          <p:spTgt spid="3"/>
                                        </p:tgtEl>
                                        <p:attrNameLst>
                                          <p:attrName>ppt_h</p:attrName>
                                        </p:attrNameLst>
                                      </p:cBhvr>
                                      <p:tavLst>
                                        <p:tav tm="0">
                                          <p:val>
                                            <p:strVal val="ppt_h"/>
                                          </p:val>
                                        </p:tav>
                                        <p:tav tm="100000">
                                          <p:val>
                                            <p:strVal val="ppt_h"/>
                                          </p:val>
                                        </p:tav>
                                      </p:tavLst>
                                    </p:anim>
                                    <p:set>
                                      <p:cBhvr>
                                        <p:cTn id="15" dur="1" fill="hold">
                                          <p:stCondLst>
                                            <p:cond delay="4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84275" y="128588"/>
            <a:ext cx="7780338" cy="500063"/>
          </a:xfrm>
          <a:prstGeom prst="rect">
            <a:avLst/>
          </a:prstGeom>
        </p:spPr>
        <p:txBody>
          <a:bodyPr/>
          <a:lstStyle/>
          <a:p>
            <a:r>
              <a:rPr lang="en-US" smtClean="0"/>
              <a:t>Click to edit Master title style</a:t>
            </a:r>
            <a:endParaRPr lang="en-US"/>
          </a:p>
        </p:txBody>
      </p:sp>
    </p:spTree>
  </p:cSld>
  <p:clrMapOvr>
    <a:masterClrMapping/>
  </p:clrMapOvr>
  <p:transition spd="slow">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84275" y="128588"/>
            <a:ext cx="7780338" cy="5000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4278" y="1128712"/>
            <a:ext cx="3813175" cy="34432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49853" y="1128712"/>
            <a:ext cx="3814763" cy="3443288"/>
          </a:xfrm>
          <a:prstGeom prst="rect">
            <a:avLst/>
          </a:prstGeom>
        </p:spPr>
        <p:txBody>
          <a:bodyPr/>
          <a:lstStyle/>
          <a:p>
            <a:pPr lvl="0"/>
            <a:endParaRPr lang="en-US" noProof="0" dirty="0"/>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option 2">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34679" y="3125163"/>
            <a:ext cx="2584324" cy="853078"/>
          </a:xfrm>
          <a:prstGeom prst="rect">
            <a:avLst/>
          </a:prstGeom>
          <a:effectLst>
            <a:reflection stA="26000" endPos="75000" dist="241300" dir="5400000" sy="-100000" algn="bl" rotWithShape="0"/>
          </a:effectLst>
        </p:spPr>
      </p:pic>
      <p:sp>
        <p:nvSpPr>
          <p:cNvPr id="5" name="Title 1"/>
          <p:cNvSpPr>
            <a:spLocks noGrp="1"/>
          </p:cNvSpPr>
          <p:nvPr>
            <p:ph type="ctrTitle" hasCustomPrompt="1"/>
          </p:nvPr>
        </p:nvSpPr>
        <p:spPr>
          <a:xfrm>
            <a:off x="914400" y="1352552"/>
            <a:ext cx="7772400" cy="806707"/>
          </a:xfrm>
          <a:prstGeom prst="rect">
            <a:avLst/>
          </a:prstGeom>
        </p:spPr>
        <p:txBody>
          <a:bodyPr anchor="b">
            <a:normAutofit/>
          </a:bodyPr>
          <a:lstStyle>
            <a:lvl1pPr>
              <a:defRPr sz="4400" kern="1200" baseline="0">
                <a:solidFill>
                  <a:schemeClr val="bg1"/>
                </a:solidFill>
              </a:defRPr>
            </a:lvl1pPr>
          </a:lstStyle>
          <a:p>
            <a:pPr algn="l"/>
            <a:r>
              <a:rPr lang="en-US" sz="4000" dirty="0" smtClean="0">
                <a:solidFill>
                  <a:schemeClr val="tx2"/>
                </a:solidFill>
                <a:latin typeface="Myriad Pro" pitchFamily="34" charset="0"/>
              </a:rPr>
              <a:t>Click to add Title</a:t>
            </a:r>
            <a:endParaRPr lang="en-US" sz="4000" dirty="0">
              <a:solidFill>
                <a:schemeClr val="tx2"/>
              </a:solidFill>
              <a:latin typeface="Myriad Pro" pitchFamily="34" charset="0"/>
            </a:endParaRPr>
          </a:p>
        </p:txBody>
      </p:sp>
      <p:sp>
        <p:nvSpPr>
          <p:cNvPr id="7" name="Text Placeholder 4"/>
          <p:cNvSpPr>
            <a:spLocks noGrp="1"/>
          </p:cNvSpPr>
          <p:nvPr>
            <p:ph type="body" sz="quarter" idx="10" hasCustomPrompt="1"/>
          </p:nvPr>
        </p:nvSpPr>
        <p:spPr>
          <a:xfrm>
            <a:off x="914400" y="2257013"/>
            <a:ext cx="5092700" cy="962025"/>
          </a:xfrm>
          <a:prstGeom prst="rect">
            <a:avLst/>
          </a:prstGeom>
        </p:spPr>
        <p:txBody>
          <a:bodyPr vert="horz"/>
          <a:lstStyle>
            <a:lvl1pPr marL="0" indent="0">
              <a:buFontTx/>
              <a:buNone/>
              <a:defRPr baseline="0">
                <a:solidFill>
                  <a:schemeClr val="tx2"/>
                </a:solidFill>
                <a:latin typeface="Myriad Pro"/>
              </a:defRPr>
            </a:lvl1pPr>
          </a:lstStyle>
          <a:p>
            <a:pPr lvl="0"/>
            <a:r>
              <a:rPr lang="en-US" dirty="0" smtClean="0"/>
              <a:t>Click to add subtitle</a:t>
            </a:r>
            <a:endParaRPr lang="en-US" dirty="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29827" y="-1998741"/>
            <a:ext cx="13360107" cy="46760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8915705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Image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342958" y="626772"/>
            <a:ext cx="3478287" cy="2300590"/>
          </a:xfrm>
          <a:prstGeom prst="rect">
            <a:avLst/>
          </a:prstGeom>
          <a:effectLst>
            <a:outerShdw blurRad="180975" dist="38100" dir="5580000" algn="tl" rotWithShape="0">
              <a:srgbClr val="000000">
                <a:alpha val="43000"/>
              </a:srgbClr>
            </a:outerShdw>
          </a:effectLst>
        </p:spPr>
        <p:txBody>
          <a:bodyPr vert="horz"/>
          <a:lstStyle>
            <a:lvl1pPr marL="0" indent="0">
              <a:buFontTx/>
              <a:buNone/>
              <a:defRPr sz="2000">
                <a:solidFill>
                  <a:schemeClr val="tx2"/>
                </a:solidFill>
              </a:defRPr>
            </a:lvl1pPr>
          </a:lstStyle>
          <a:p>
            <a:endParaRPr lang="en-US" dirty="0"/>
          </a:p>
        </p:txBody>
      </p:sp>
      <p:sp>
        <p:nvSpPr>
          <p:cNvPr id="17" name="Picture Placeholder 10"/>
          <p:cNvSpPr>
            <a:spLocks noGrp="1"/>
          </p:cNvSpPr>
          <p:nvPr>
            <p:ph type="pic" sz="quarter" idx="11"/>
          </p:nvPr>
        </p:nvSpPr>
        <p:spPr>
          <a:xfrm>
            <a:off x="6093326" y="2285763"/>
            <a:ext cx="2743200" cy="1830229"/>
          </a:xfrm>
          <a:prstGeom prst="rect">
            <a:avLst/>
          </a:prstGeom>
          <a:effectLst>
            <a:outerShdw blurRad="180975" dist="38100" dir="5580000" algn="tl" rotWithShape="0">
              <a:srgbClr val="000000">
                <a:alpha val="43000"/>
              </a:srgbClr>
            </a:outerShdw>
            <a:reflection stA="20000" endPos="40000" dist="152400" dir="5400000" sy="-100000" algn="bl" rotWithShape="0"/>
          </a:effectLst>
        </p:spPr>
        <p:txBody>
          <a:bodyPr vert="horz"/>
          <a:lstStyle>
            <a:lvl1pPr marL="0" indent="0">
              <a:buFontTx/>
              <a:buNone/>
              <a:defRPr sz="2000">
                <a:solidFill>
                  <a:schemeClr val="tx2"/>
                </a:solidFill>
              </a:defRPr>
            </a:lvl1pPr>
          </a:lstStyle>
          <a:p>
            <a:endParaRPr lang="en-US" dirty="0"/>
          </a:p>
        </p:txBody>
      </p:sp>
      <p:sp>
        <p:nvSpPr>
          <p:cNvPr id="18" name="Picture Placeholder 10"/>
          <p:cNvSpPr>
            <a:spLocks noGrp="1"/>
          </p:cNvSpPr>
          <p:nvPr>
            <p:ph type="pic" sz="quarter" idx="12"/>
          </p:nvPr>
        </p:nvSpPr>
        <p:spPr>
          <a:xfrm>
            <a:off x="3019485" y="2723536"/>
            <a:ext cx="2781295" cy="1853191"/>
          </a:xfrm>
          <a:prstGeom prst="rect">
            <a:avLst/>
          </a:prstGeom>
          <a:effectLst>
            <a:outerShdw blurRad="180975" dist="38100" dir="5580000" algn="tl" rotWithShape="0">
              <a:srgbClr val="000000">
                <a:alpha val="43000"/>
              </a:srgbClr>
            </a:outerShdw>
            <a:reflection stA="20000" endPos="40000" dist="152400" dir="5400000" sy="-100000" algn="bl" rotWithShape="0"/>
          </a:effectLst>
        </p:spPr>
        <p:txBody>
          <a:bodyPr vert="horz"/>
          <a:lstStyle>
            <a:lvl1pPr marL="0" indent="0">
              <a:buFontTx/>
              <a:buNone/>
              <a:defRPr sz="2000">
                <a:solidFill>
                  <a:schemeClr val="tx2"/>
                </a:solidFill>
              </a:defRPr>
            </a:lvl1pPr>
          </a:lstStyle>
          <a:p>
            <a:endParaRPr lang="en-US" dirty="0"/>
          </a:p>
        </p:txBody>
      </p:sp>
      <p:sp>
        <p:nvSpPr>
          <p:cNvPr id="19" name="Title 1"/>
          <p:cNvSpPr>
            <a:spLocks noGrp="1"/>
          </p:cNvSpPr>
          <p:nvPr>
            <p:ph type="title"/>
          </p:nvPr>
        </p:nvSpPr>
        <p:spPr>
          <a:xfrm>
            <a:off x="522367" y="418475"/>
            <a:ext cx="8229600" cy="857250"/>
          </a:xfrm>
          <a:prstGeom prst="rect">
            <a:avLst/>
          </a:prstGeom>
        </p:spPr>
        <p:txBody>
          <a:bodyPr/>
          <a:lstStyle>
            <a:lvl1pPr>
              <a:defRPr>
                <a:solidFill>
                  <a:schemeClr val="bg1"/>
                </a:solidFill>
              </a:defRPr>
            </a:lvl1pPr>
          </a:lstStyle>
          <a:p>
            <a:r>
              <a:rPr lang="en-US" dirty="0" smtClean="0"/>
              <a:t>Click to edit</a:t>
            </a:r>
            <a:endParaRPr lang="en-US" dirty="0"/>
          </a:p>
        </p:txBody>
      </p:sp>
      <p:sp>
        <p:nvSpPr>
          <p:cNvPr id="20" name="Content Placeholder 2"/>
          <p:cNvSpPr>
            <a:spLocks noGrp="1"/>
          </p:cNvSpPr>
          <p:nvPr>
            <p:ph idx="1"/>
          </p:nvPr>
        </p:nvSpPr>
        <p:spPr>
          <a:xfrm>
            <a:off x="522367" y="1412647"/>
            <a:ext cx="3835734" cy="2906004"/>
          </a:xfrm>
          <a:prstGeom prst="rect">
            <a:avLst/>
          </a:prstGeom>
        </p:spPr>
        <p:txBody>
          <a:bodyPr/>
          <a:lstStyle>
            <a:lvl1pPr>
              <a:defRPr sz="2000" baseline="0">
                <a:solidFill>
                  <a:schemeClr val="bg1"/>
                </a:solidFill>
                <a:latin typeface="Myriad Pro"/>
              </a:defRPr>
            </a:lvl1pPr>
            <a:lvl2pPr>
              <a:defRPr sz="1800">
                <a:solidFill>
                  <a:srgbClr val="1F497D"/>
                </a:solidFill>
                <a:latin typeface="Myriad Pro"/>
              </a:defRPr>
            </a:lvl2pPr>
            <a:lvl3pPr>
              <a:defRPr sz="1600">
                <a:solidFill>
                  <a:srgbClr val="1F497D"/>
                </a:solidFill>
                <a:latin typeface="Myriad Pro"/>
              </a:defRPr>
            </a:lvl3pPr>
            <a:lvl4pPr>
              <a:defRPr sz="1400">
                <a:solidFill>
                  <a:srgbClr val="1F497D"/>
                </a:solidFill>
                <a:latin typeface="Myriad Pro"/>
              </a:defRPr>
            </a:lvl4pPr>
            <a:lvl5pPr>
              <a:defRPr sz="1400">
                <a:solidFill>
                  <a:srgbClr val="1F497D"/>
                </a:solidFill>
                <a:latin typeface="Myriad Pro"/>
              </a:defRPr>
            </a:lvl5pPr>
          </a:lstStyle>
          <a:p>
            <a:pPr lvl="0"/>
            <a:r>
              <a:rPr lang="en-US" dirty="0" smtClean="0"/>
              <a:t>Click to edit Master text styles</a:t>
            </a:r>
          </a:p>
          <a:p>
            <a:pPr lvl="0"/>
            <a:r>
              <a:rPr lang="en-US" dirty="0" smtClean="0"/>
              <a:t>Click return to add text</a:t>
            </a:r>
          </a:p>
          <a:p>
            <a:pPr lvl="0"/>
            <a:r>
              <a:rPr lang="en-US" dirty="0" smtClean="0"/>
              <a:t>Click return to add text</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867" y="4366056"/>
            <a:ext cx="369930" cy="398782"/>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2229371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0">
                                            <p:txEl>
                                              <p:pRg st="0" end="0"/>
                                            </p:txEl>
                                          </p:spTgt>
                                        </p:tgtEl>
                                        <p:attrNameLst>
                                          <p:attrName>style.visibility</p:attrName>
                                        </p:attrNameLst>
                                      </p:cBhvr>
                                      <p:to>
                                        <p:strVal val="visible"/>
                                      </p:to>
                                    </p:set>
                                    <p:anim calcmode="lin" valueType="num">
                                      <p:cBhvr additive="base">
                                        <p:cTn id="18" dur="5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0">
                                            <p:txEl>
                                              <p:pRg st="1" end="1"/>
                                            </p:txEl>
                                          </p:spTgt>
                                        </p:tgtEl>
                                        <p:attrNameLst>
                                          <p:attrName>style.visibility</p:attrName>
                                        </p:attrNameLst>
                                      </p:cBhvr>
                                      <p:to>
                                        <p:strVal val="visible"/>
                                      </p:to>
                                    </p:set>
                                    <p:anim calcmode="lin" valueType="num">
                                      <p:cBhvr additive="base">
                                        <p:cTn id="24" dur="500" fill="hold"/>
                                        <p:tgtEl>
                                          <p:spTgt spid="20">
                                            <p:txEl>
                                              <p:pRg st="1" end="1"/>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20">
                                            <p:txEl>
                                              <p:pRg st="2" end="2"/>
                                            </p:txEl>
                                          </p:spTgt>
                                        </p:tgtEl>
                                        <p:attrNameLst>
                                          <p:attrName>style.visibility</p:attrName>
                                        </p:attrNameLst>
                                      </p:cBhvr>
                                      <p:to>
                                        <p:strVal val="visible"/>
                                      </p:to>
                                    </p:set>
                                    <p:anim calcmode="lin" valueType="num">
                                      <p:cBhvr additive="base">
                                        <p:cTn id="30" dur="500" fill="hold"/>
                                        <p:tgtEl>
                                          <p:spTgt spid="20">
                                            <p:txEl>
                                              <p:pRg st="2" end="2"/>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2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8" grpId="0"/>
      <p:bldP spid="20" grpId="0" build="p">
        <p:tmplLst>
          <p:tmpl lvl="1">
            <p:tnLst>
              <p:par>
                <p:cTn presetID="2" presetClass="entr" presetSubtype="8"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0-#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0-#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0-#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0-#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0-#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Image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3751412" y="2118109"/>
            <a:ext cx="3620502" cy="2384468"/>
          </a:xfrm>
          <a:prstGeom prst="rect">
            <a:avLst/>
          </a:prstGeom>
          <a:effectLst>
            <a:outerShdw blurRad="180975" dist="38100" dir="5580000" algn="tl" rotWithShape="0">
              <a:srgbClr val="000000">
                <a:alpha val="43000"/>
              </a:srgbClr>
            </a:outerShdw>
            <a:reflection stA="20000" endPos="40000" dist="152400" dir="5400000" sy="-100000" algn="bl" rotWithShape="0"/>
          </a:effectLst>
        </p:spPr>
        <p:txBody>
          <a:bodyPr vert="horz"/>
          <a:lstStyle>
            <a:lvl1pPr marL="0" indent="0">
              <a:buFontTx/>
              <a:buNone/>
              <a:defRPr sz="2000">
                <a:solidFill>
                  <a:schemeClr val="tx2"/>
                </a:solidFill>
              </a:defRPr>
            </a:lvl1pPr>
          </a:lstStyle>
          <a:p>
            <a:endParaRPr lang="en-US" dirty="0"/>
          </a:p>
        </p:txBody>
      </p:sp>
      <p:sp>
        <p:nvSpPr>
          <p:cNvPr id="8" name="Picture Placeholder 10"/>
          <p:cNvSpPr>
            <a:spLocks noGrp="1"/>
          </p:cNvSpPr>
          <p:nvPr>
            <p:ph type="pic" sz="quarter" idx="12"/>
          </p:nvPr>
        </p:nvSpPr>
        <p:spPr>
          <a:xfrm>
            <a:off x="5144838" y="272833"/>
            <a:ext cx="3620502" cy="2355618"/>
          </a:xfrm>
          <a:prstGeom prst="rect">
            <a:avLst/>
          </a:prstGeom>
          <a:effectLst>
            <a:outerShdw blurRad="180975" dist="38100" dir="5580000" algn="tl" rotWithShape="0">
              <a:srgbClr val="000000">
                <a:alpha val="43000"/>
              </a:srgbClr>
            </a:outerShdw>
          </a:effectLst>
        </p:spPr>
        <p:txBody>
          <a:bodyPr vert="horz"/>
          <a:lstStyle>
            <a:lvl1pPr marL="0" indent="0">
              <a:buFontTx/>
              <a:buNone/>
              <a:defRPr sz="2000">
                <a:solidFill>
                  <a:schemeClr val="tx2"/>
                </a:solidFill>
              </a:defRPr>
            </a:lvl1pPr>
          </a:lstStyle>
          <a:p>
            <a:endParaRPr lang="en-US" dirty="0"/>
          </a:p>
        </p:txBody>
      </p:sp>
      <p:sp>
        <p:nvSpPr>
          <p:cNvPr id="9" name="Title 1"/>
          <p:cNvSpPr>
            <a:spLocks noGrp="1"/>
          </p:cNvSpPr>
          <p:nvPr>
            <p:ph type="title"/>
          </p:nvPr>
        </p:nvSpPr>
        <p:spPr>
          <a:xfrm>
            <a:off x="508999" y="416366"/>
            <a:ext cx="8229600" cy="857250"/>
          </a:xfrm>
          <a:prstGeom prst="rect">
            <a:avLst/>
          </a:prstGeom>
        </p:spPr>
        <p:txBody>
          <a:bodyPr/>
          <a:lstStyle>
            <a:lvl1pPr>
              <a:defRPr>
                <a:solidFill>
                  <a:schemeClr val="bg1"/>
                </a:solidFill>
              </a:defRPr>
            </a:lvl1pPr>
          </a:lstStyle>
          <a:p>
            <a:r>
              <a:rPr lang="en-US" dirty="0" smtClean="0"/>
              <a:t>Click to edit</a:t>
            </a:r>
            <a:endParaRPr lang="en-US" dirty="0"/>
          </a:p>
        </p:txBody>
      </p:sp>
      <p:sp>
        <p:nvSpPr>
          <p:cNvPr id="10" name="Content Placeholder 2"/>
          <p:cNvSpPr>
            <a:spLocks noGrp="1"/>
          </p:cNvSpPr>
          <p:nvPr>
            <p:ph idx="1"/>
          </p:nvPr>
        </p:nvSpPr>
        <p:spPr>
          <a:xfrm>
            <a:off x="508999" y="1410538"/>
            <a:ext cx="3835734" cy="2906004"/>
          </a:xfrm>
          <a:prstGeom prst="rect">
            <a:avLst/>
          </a:prstGeom>
        </p:spPr>
        <p:txBody>
          <a:bodyPr/>
          <a:lstStyle>
            <a:lvl1pPr>
              <a:defRPr sz="2000">
                <a:solidFill>
                  <a:schemeClr val="bg1"/>
                </a:solidFill>
                <a:latin typeface="Myriad Pro"/>
              </a:defRPr>
            </a:lvl1pPr>
            <a:lvl2pPr>
              <a:defRPr sz="1800">
                <a:solidFill>
                  <a:schemeClr val="bg1"/>
                </a:solidFill>
                <a:latin typeface="Myriad Pro"/>
              </a:defRPr>
            </a:lvl2pPr>
            <a:lvl3pPr>
              <a:defRPr sz="1600">
                <a:solidFill>
                  <a:schemeClr val="bg1"/>
                </a:solidFill>
                <a:latin typeface="Myriad Pro"/>
              </a:defRPr>
            </a:lvl3pPr>
            <a:lvl4pPr>
              <a:defRPr sz="1400">
                <a:solidFill>
                  <a:schemeClr val="bg1"/>
                </a:solidFill>
                <a:latin typeface="Myriad Pro"/>
              </a:defRPr>
            </a:lvl4pPr>
            <a:lvl5pPr>
              <a:defRPr sz="1400">
                <a:solidFill>
                  <a:schemeClr val="bg1"/>
                </a:solidFill>
                <a:latin typeface="Myriad Pro"/>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867" y="4366056"/>
            <a:ext cx="369930" cy="398782"/>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44610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 calcmode="lin" valueType="num">
                                      <p:cBhvr additive="base">
                                        <p:cTn id="15"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 calcmode="lin" valueType="num">
                                      <p:cBhvr additive="base">
                                        <p:cTn id="21"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 calcmode="lin" valueType="num">
                                      <p:cBhvr additive="base">
                                        <p:cTn id="27"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0">
                                            <p:txEl>
                                              <p:pRg st="2" end="2"/>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 calcmode="lin" valueType="num">
                                      <p:cBhvr additive="base">
                                        <p:cTn id="31" dur="5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
                                            <p:txEl>
                                              <p:pRg st="3" end="3"/>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anim calcmode="lin" valueType="num">
                                      <p:cBhvr additive="base">
                                        <p:cTn id="35" dur="500" fill="hold"/>
                                        <p:tgtEl>
                                          <p:spTgt spid="10">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build="p">
        <p:tmplLst>
          <p:tmpl lvl="1">
            <p:tnLst>
              <p:par>
                <p:cTn presetID="2" presetClass="entr" presetSubtype="8"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imag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1303385" y="336773"/>
            <a:ext cx="6472962" cy="4318680"/>
          </a:xfrm>
          <a:prstGeom prst="rect">
            <a:avLst/>
          </a:prstGeom>
          <a:effectLst>
            <a:outerShdw blurRad="180975" dist="38100" dir="5580000" algn="tl" rotWithShape="0">
              <a:srgbClr val="000000">
                <a:alpha val="43000"/>
              </a:srgbClr>
            </a:outerShdw>
            <a:reflection stA="20000" endPos="40000" dist="152400" dir="5400000" sy="-100000" algn="bl" rotWithShape="0"/>
          </a:effectLst>
        </p:spPr>
        <p:txBody>
          <a:bodyPr vert="horz"/>
          <a:lstStyle>
            <a:lvl1pPr marL="0" indent="0">
              <a:buFontTx/>
              <a:buNone/>
              <a:defRPr sz="2000">
                <a:solidFill>
                  <a:schemeClr val="tx2"/>
                </a:solidFill>
              </a:defRPr>
            </a:lvl1pPr>
          </a:lstStyle>
          <a:p>
            <a:endParaRPr lang="en-U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867" y="4366056"/>
            <a:ext cx="369930" cy="398782"/>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8676956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 slide - 1 col">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9659" y="430089"/>
            <a:ext cx="8229600" cy="85725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09659" y="1424261"/>
            <a:ext cx="8229600" cy="2906004"/>
          </a:xfrm>
          <a:prstGeom prst="rect">
            <a:avLst/>
          </a:prstGeom>
        </p:spPr>
        <p:txBody>
          <a:bodyPr/>
          <a:lstStyle>
            <a:lvl1pPr>
              <a:defRPr sz="2400">
                <a:solidFill>
                  <a:schemeClr val="bg1"/>
                </a:solidFill>
                <a:latin typeface="Myriad Pro"/>
              </a:defRPr>
            </a:lvl1pPr>
            <a:lvl2pPr>
              <a:defRPr sz="2000">
                <a:solidFill>
                  <a:schemeClr val="bg1"/>
                </a:solidFill>
                <a:latin typeface="Myriad Pro"/>
              </a:defRPr>
            </a:lvl2pPr>
            <a:lvl3pPr>
              <a:defRPr sz="1800">
                <a:solidFill>
                  <a:schemeClr val="bg1"/>
                </a:solidFill>
                <a:latin typeface="Myriad Pro"/>
              </a:defRPr>
            </a:lvl3pPr>
            <a:lvl4pPr>
              <a:defRPr sz="1600">
                <a:solidFill>
                  <a:schemeClr val="bg1"/>
                </a:solidFill>
                <a:latin typeface="Myriad Pro"/>
              </a:defRPr>
            </a:lvl4pPr>
            <a:lvl5pPr>
              <a:defRPr sz="1600">
                <a:solidFill>
                  <a:schemeClr val="bg1"/>
                </a:solidFill>
                <a:latin typeface="Myriad Pro"/>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867" y="4366056"/>
            <a:ext cx="369930" cy="398782"/>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6382049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2 col">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409659" y="430089"/>
            <a:ext cx="8229600" cy="85725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9" name="Content Placeholder 2"/>
          <p:cNvSpPr>
            <a:spLocks noGrp="1"/>
          </p:cNvSpPr>
          <p:nvPr>
            <p:ph idx="1"/>
          </p:nvPr>
        </p:nvSpPr>
        <p:spPr>
          <a:xfrm>
            <a:off x="409659" y="1424261"/>
            <a:ext cx="3835072" cy="2906004"/>
          </a:xfrm>
          <a:prstGeom prst="rect">
            <a:avLst/>
          </a:prstGeom>
        </p:spPr>
        <p:txBody>
          <a:bodyPr/>
          <a:lstStyle>
            <a:lvl1pPr>
              <a:defRPr sz="2000">
                <a:solidFill>
                  <a:schemeClr val="bg1"/>
                </a:solidFill>
                <a:latin typeface="Myriad Pro"/>
              </a:defRPr>
            </a:lvl1pPr>
            <a:lvl2pPr>
              <a:defRPr sz="1800">
                <a:solidFill>
                  <a:schemeClr val="bg1"/>
                </a:solidFill>
                <a:latin typeface="Myriad Pro"/>
              </a:defRPr>
            </a:lvl2pPr>
            <a:lvl3pPr>
              <a:defRPr sz="1600">
                <a:solidFill>
                  <a:schemeClr val="bg1"/>
                </a:solidFill>
                <a:latin typeface="Myriad Pro"/>
              </a:defRPr>
            </a:lvl3pPr>
            <a:lvl4pPr>
              <a:defRPr sz="1400">
                <a:solidFill>
                  <a:schemeClr val="bg1"/>
                </a:solidFill>
                <a:latin typeface="Myriad Pro"/>
              </a:defRPr>
            </a:lvl4pPr>
            <a:lvl5pPr>
              <a:defRPr sz="1400">
                <a:solidFill>
                  <a:schemeClr val="bg1"/>
                </a:solidFill>
                <a:latin typeface="Myriad Pro"/>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0"/>
          </p:nvPr>
        </p:nvSpPr>
        <p:spPr>
          <a:xfrm>
            <a:off x="4244731" y="1424261"/>
            <a:ext cx="3835072" cy="2906004"/>
          </a:xfrm>
          <a:prstGeom prst="rect">
            <a:avLst/>
          </a:prstGeom>
        </p:spPr>
        <p:txBody>
          <a:bodyPr/>
          <a:lstStyle>
            <a:lvl1pPr>
              <a:defRPr sz="2000">
                <a:solidFill>
                  <a:schemeClr val="bg1"/>
                </a:solidFill>
                <a:latin typeface="Myriad Pro"/>
              </a:defRPr>
            </a:lvl1pPr>
            <a:lvl2pPr>
              <a:defRPr sz="1800">
                <a:solidFill>
                  <a:schemeClr val="bg1"/>
                </a:solidFill>
                <a:latin typeface="Myriad Pro"/>
              </a:defRPr>
            </a:lvl2pPr>
            <a:lvl3pPr>
              <a:defRPr sz="1600">
                <a:solidFill>
                  <a:schemeClr val="bg1"/>
                </a:solidFill>
                <a:latin typeface="Myriad Pro"/>
              </a:defRPr>
            </a:lvl3pPr>
            <a:lvl4pPr>
              <a:defRPr sz="1400">
                <a:solidFill>
                  <a:schemeClr val="bg1"/>
                </a:solidFill>
                <a:latin typeface="Myriad Pro"/>
              </a:defRPr>
            </a:lvl4pPr>
            <a:lvl5pPr>
              <a:defRPr sz="1400">
                <a:solidFill>
                  <a:schemeClr val="bg1"/>
                </a:solidFill>
                <a:latin typeface="Myriad Pro"/>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867" y="4366056"/>
            <a:ext cx="369930" cy="398782"/>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4869039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go on plain_lower left">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16" y="4167750"/>
            <a:ext cx="2584324" cy="853078"/>
          </a:xfrm>
          <a:prstGeom prst="rect">
            <a:avLst/>
          </a:prstGeom>
          <a:effectLst/>
        </p:spPr>
      </p:pic>
    </p:spTree>
    <p:extLst>
      <p:ext uri="{BB962C8B-B14F-4D97-AF65-F5344CB8AC3E}">
        <p14:creationId xmlns:p14="http://schemas.microsoft.com/office/powerpoint/2010/main" val="108429011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go on plain_upper left">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12" y="94005"/>
            <a:ext cx="2584324" cy="853078"/>
          </a:xfrm>
          <a:prstGeom prst="rect">
            <a:avLst/>
          </a:prstGeom>
          <a:effectLst/>
        </p:spPr>
      </p:pic>
    </p:spTree>
    <p:extLst>
      <p:ext uri="{BB962C8B-B14F-4D97-AF65-F5344CB8AC3E}">
        <p14:creationId xmlns:p14="http://schemas.microsoft.com/office/powerpoint/2010/main" val="8646650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490061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Lst>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txStyles>
    <p:titleStyle>
      <a:lvl1pPr algn="l" defTabSz="457200" rtl="0" eaLnBrk="1" latinLnBrk="0" hangingPunct="1">
        <a:spcBef>
          <a:spcPct val="0"/>
        </a:spcBef>
        <a:buNone/>
        <a:defRPr sz="3200" kern="1200" baseline="0">
          <a:solidFill>
            <a:schemeClr val="tx1"/>
          </a:solidFill>
          <a:latin typeface="Myriad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xml"/><Relationship Id="rId1" Type="http://schemas.openxmlformats.org/officeDocument/2006/relationships/themeOverride" Target="../theme/themeOverride5.xml"/><Relationship Id="rId5" Type="http://schemas.openxmlformats.org/officeDocument/2006/relationships/image" Target="../media/image19.jpeg"/><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1.xml"/><Relationship Id="rId1" Type="http://schemas.openxmlformats.org/officeDocument/2006/relationships/themeOverride" Target="../theme/themeOverride6.xml"/><Relationship Id="rId5" Type="http://schemas.openxmlformats.org/officeDocument/2006/relationships/image" Target="../media/image20.jpe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themeOverride" Target="../theme/themeOverride7.xml"/><Relationship Id="rId5" Type="http://schemas.openxmlformats.org/officeDocument/2006/relationships/image" Target="../media/image21.jpeg"/><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1.xml"/><Relationship Id="rId1" Type="http://schemas.openxmlformats.org/officeDocument/2006/relationships/themeOverride" Target="../theme/themeOverride8.xml"/><Relationship Id="rId5" Type="http://schemas.openxmlformats.org/officeDocument/2006/relationships/image" Target="../media/image22.jpe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1.xml"/><Relationship Id="rId1" Type="http://schemas.openxmlformats.org/officeDocument/2006/relationships/themeOverride" Target="../theme/themeOverride9.xml"/><Relationship Id="rId5" Type="http://schemas.openxmlformats.org/officeDocument/2006/relationships/image" Target="../media/image23.jpeg"/><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1.xml"/><Relationship Id="rId1" Type="http://schemas.openxmlformats.org/officeDocument/2006/relationships/themeOverride" Target="../theme/themeOverride10.xml"/><Relationship Id="rId5" Type="http://schemas.openxmlformats.org/officeDocument/2006/relationships/image" Target="../media/image24.png"/><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1.xml"/><Relationship Id="rId1" Type="http://schemas.openxmlformats.org/officeDocument/2006/relationships/themeOverride" Target="../theme/themeOverride11.xml"/><Relationship Id="rId5" Type="http://schemas.openxmlformats.org/officeDocument/2006/relationships/image" Target="../media/image25.jpe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1.xml"/><Relationship Id="rId1" Type="http://schemas.openxmlformats.org/officeDocument/2006/relationships/themeOverride" Target="../theme/themeOverride12.xml"/><Relationship Id="rId5" Type="http://schemas.openxmlformats.org/officeDocument/2006/relationships/image" Target="../media/image26.jpe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1.xml"/><Relationship Id="rId1" Type="http://schemas.openxmlformats.org/officeDocument/2006/relationships/themeOverride" Target="../theme/themeOverride13.xml"/><Relationship Id="rId5" Type="http://schemas.openxmlformats.org/officeDocument/2006/relationships/image" Target="../media/image27.jpe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1.xml"/><Relationship Id="rId1" Type="http://schemas.openxmlformats.org/officeDocument/2006/relationships/themeOverride" Target="../theme/themeOverride14.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themeOverride" Target="../theme/themeOverride1.xml"/><Relationship Id="rId5" Type="http://schemas.openxmlformats.org/officeDocument/2006/relationships/image" Target="../media/image13.jpe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themeOverride" Target="../theme/themeOverride2.xml"/><Relationship Id="rId5" Type="http://schemas.openxmlformats.org/officeDocument/2006/relationships/image" Target="../media/image14.jpe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themeOverride" Target="../theme/themeOverride3.xml"/><Relationship Id="rId5" Type="http://schemas.openxmlformats.org/officeDocument/2006/relationships/image" Target="../media/image15.jpe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themeOverride" Target="../theme/themeOverride4.xml"/><Relationship Id="rId5" Type="http://schemas.openxmlformats.org/officeDocument/2006/relationships/image" Target="../media/image17.jpe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ctrTitle"/>
          </p:nvPr>
        </p:nvSpPr>
        <p:spPr>
          <a:xfrm>
            <a:off x="685800" y="1193545"/>
            <a:ext cx="5943600" cy="806707"/>
          </a:xfrm>
        </p:spPr>
        <p:txBody>
          <a:bodyPr>
            <a:normAutofit fontScale="90000"/>
          </a:bodyPr>
          <a:lstStyle/>
          <a:p>
            <a:r>
              <a:rPr lang="en-US" sz="4800" b="1" dirty="0" smtClean="0"/>
              <a:t>Long-Term Care</a:t>
            </a:r>
          </a:p>
        </p:txBody>
      </p:sp>
      <p:sp>
        <p:nvSpPr>
          <p:cNvPr id="5" name="Rectangle 5"/>
          <p:cNvSpPr>
            <a:spLocks noGrp="1" noChangeArrowheads="1"/>
          </p:cNvSpPr>
          <p:nvPr>
            <p:ph type="body" sz="quarter" idx="10"/>
          </p:nvPr>
        </p:nvSpPr>
        <p:spPr>
          <a:xfrm>
            <a:off x="762000" y="2466976"/>
            <a:ext cx="3505200" cy="962025"/>
          </a:xfrm>
        </p:spPr>
        <p:txBody>
          <a:bodyPr/>
          <a:lstStyle/>
          <a:p>
            <a:r>
              <a:rPr lang="en-US" sz="3600" i="1" dirty="0" smtClean="0">
                <a:solidFill>
                  <a:schemeClr val="tx1"/>
                </a:solidFill>
              </a:rPr>
              <a:t>Taking Control of Your Future </a:t>
            </a:r>
          </a:p>
        </p:txBody>
      </p:sp>
      <p:pic>
        <p:nvPicPr>
          <p:cNvPr id="1026" name="Picture 2" descr="C:\Documents and Settings\aheld\Local Settings\Temporary Internet Files\Content.IE5\NWPEKBVK\MP900289850[1].jpg"/>
          <p:cNvPicPr preferRelativeResize="0">
            <a:picLocks noChangeArrowheads="1"/>
          </p:cNvPicPr>
          <p:nvPr/>
        </p:nvPicPr>
        <p:blipFill>
          <a:blip r:embed="rId3" cstate="print"/>
          <a:stretch>
            <a:fillRect/>
          </a:stretch>
        </p:blipFill>
        <p:spPr bwMode="auto">
          <a:xfrm>
            <a:off x="4724400" y="2057401"/>
            <a:ext cx="3657600" cy="240792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28600" y="171451"/>
            <a:ext cx="8915400" cy="500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4800" b="1" kern="0" noProof="0" dirty="0" smtClean="0">
                <a:solidFill>
                  <a:schemeClr val="bg1"/>
                </a:solidFill>
                <a:latin typeface="+mj-lt"/>
                <a:ea typeface="+mj-ea"/>
                <a:cs typeface="ＭＳ Ｐゴシック"/>
              </a:rPr>
              <a:t>Current long-term care costs</a:t>
            </a:r>
            <a:endParaRPr kumimoji="0" lang="en-US" sz="4800" b="1" i="0" u="none" strike="noStrike" kern="0" cap="none" spc="0" normalizeH="0" baseline="0" noProof="0" dirty="0" smtClean="0">
              <a:ln>
                <a:noFill/>
              </a:ln>
              <a:solidFill>
                <a:schemeClr val="bg1"/>
              </a:solidFill>
              <a:effectLst/>
              <a:uLnTx/>
              <a:uFillTx/>
              <a:latin typeface="+mj-lt"/>
              <a:ea typeface="+mj-ea"/>
              <a:cs typeface="ＭＳ Ｐゴシック"/>
            </a:endParaRPr>
          </a:p>
        </p:txBody>
      </p:sp>
      <p:sp>
        <p:nvSpPr>
          <p:cNvPr id="4" name="Rectangle 3"/>
          <p:cNvSpPr/>
          <p:nvPr/>
        </p:nvSpPr>
        <p:spPr>
          <a:xfrm>
            <a:off x="3733800" y="1123950"/>
            <a:ext cx="5181600" cy="3268587"/>
          </a:xfrm>
          <a:prstGeom prst="rect">
            <a:avLst/>
          </a:prstGeom>
        </p:spPr>
        <p:txBody>
          <a:bodyPr wrap="square">
            <a:spAutoFit/>
          </a:bodyPr>
          <a:lstStyle/>
          <a:p>
            <a:pPr marL="514350" lvl="0" indent="-514350" eaLnBrk="0" hangingPunct="0">
              <a:spcBef>
                <a:spcPct val="20000"/>
              </a:spcBef>
              <a:buFont typeface="Wingdings" pitchFamily="2" charset="2"/>
              <a:buChar char="§"/>
              <a:defRPr/>
            </a:pPr>
            <a:r>
              <a:rPr lang="en-US" sz="2800" kern="0" dirty="0" smtClean="0">
                <a:solidFill>
                  <a:schemeClr val="bg1"/>
                </a:solidFill>
                <a:latin typeface="Arial"/>
                <a:ea typeface="+mn-ea"/>
              </a:rPr>
              <a:t>Median cost: $91,250/year</a:t>
            </a:r>
          </a:p>
          <a:p>
            <a:pPr marL="514350" lvl="0" indent="-514350" eaLnBrk="0" hangingPunct="0">
              <a:spcBef>
                <a:spcPct val="20000"/>
              </a:spcBef>
              <a:buFont typeface="Wingdings" pitchFamily="2" charset="2"/>
              <a:buChar char="§"/>
              <a:defRPr/>
            </a:pPr>
            <a:r>
              <a:rPr lang="en-US" sz="2800" kern="0" dirty="0" smtClean="0">
                <a:solidFill>
                  <a:schemeClr val="bg1"/>
                </a:solidFill>
                <a:latin typeface="Arial"/>
                <a:ea typeface="+mn-ea"/>
              </a:rPr>
              <a:t>Average stay: 2 ½ years</a:t>
            </a:r>
          </a:p>
          <a:p>
            <a:pPr marL="514350" lvl="0" indent="-514350" eaLnBrk="0" hangingPunct="0">
              <a:spcBef>
                <a:spcPct val="20000"/>
              </a:spcBef>
              <a:buFont typeface="Wingdings" pitchFamily="2" charset="2"/>
              <a:buChar char="§"/>
              <a:defRPr/>
            </a:pPr>
            <a:r>
              <a:rPr lang="en-US" sz="2800" kern="0" dirty="0" smtClean="0">
                <a:solidFill>
                  <a:schemeClr val="bg1"/>
                </a:solidFill>
                <a:latin typeface="Arial"/>
                <a:ea typeface="+mn-ea"/>
              </a:rPr>
              <a:t>Cost of average stay: $167,000</a:t>
            </a:r>
          </a:p>
          <a:p>
            <a:pPr marL="514350" lvl="0" indent="-514350" eaLnBrk="0" hangingPunct="0">
              <a:spcBef>
                <a:spcPct val="20000"/>
              </a:spcBef>
              <a:buFont typeface="Wingdings" pitchFamily="2" charset="2"/>
              <a:buChar char="§"/>
              <a:defRPr/>
            </a:pPr>
            <a:r>
              <a:rPr lang="en-US" sz="2800" kern="0" dirty="0" smtClean="0">
                <a:solidFill>
                  <a:schemeClr val="bg1"/>
                </a:solidFill>
                <a:latin typeface="Arial"/>
              </a:rPr>
              <a:t>Cost of in-home care: $20/hour</a:t>
            </a:r>
          </a:p>
          <a:p>
            <a:pPr marL="514350" lvl="0" indent="-514350" eaLnBrk="0" hangingPunct="0">
              <a:spcBef>
                <a:spcPct val="20000"/>
              </a:spcBef>
              <a:defRPr/>
            </a:pPr>
            <a:endParaRPr lang="en-US" sz="900" kern="0" dirty="0" smtClean="0">
              <a:solidFill>
                <a:schemeClr val="bg1"/>
              </a:solidFill>
              <a:latin typeface="Arial"/>
              <a:ea typeface="+mn-ea"/>
            </a:endParaRPr>
          </a:p>
          <a:p>
            <a:pPr marL="514350" lvl="0" indent="-514350" eaLnBrk="0" hangingPunct="0">
              <a:spcBef>
                <a:spcPct val="20000"/>
              </a:spcBef>
              <a:defRPr/>
            </a:pPr>
            <a:r>
              <a:rPr lang="en-US" sz="900" kern="0" dirty="0" smtClean="0">
                <a:solidFill>
                  <a:schemeClr val="bg1"/>
                </a:solidFill>
                <a:latin typeface="Arial"/>
              </a:rPr>
              <a:t>Sources: United Health Care, </a:t>
            </a:r>
            <a:r>
              <a:rPr lang="en-US" sz="900" i="1" kern="0" dirty="0" smtClean="0">
                <a:solidFill>
                  <a:schemeClr val="bg1"/>
                </a:solidFill>
                <a:latin typeface="Arial"/>
              </a:rPr>
              <a:t>U.S. News &amp; World Report, </a:t>
            </a:r>
            <a:r>
              <a:rPr lang="en-US" sz="900" kern="0" dirty="0" smtClean="0">
                <a:solidFill>
                  <a:schemeClr val="bg1"/>
                </a:solidFill>
                <a:latin typeface="Arial"/>
              </a:rPr>
              <a:t>LongTermCare.gov, CarePathways.com</a:t>
            </a:r>
          </a:p>
        </p:txBody>
      </p:sp>
      <p:pic>
        <p:nvPicPr>
          <p:cNvPr id="3074" name="Picture 2" descr="C:\Documents and Settings\aheld\Local Settings\Temporary Internet Files\Content.IE5\ULVWI4VW\MP900407007[1].jpg"/>
          <p:cNvPicPr>
            <a:picLocks noChangeAspect="1" noChangeArrowheads="1"/>
          </p:cNvPicPr>
          <p:nvPr/>
        </p:nvPicPr>
        <p:blipFill>
          <a:blip r:embed="rId3" cstate="print"/>
          <a:stretch>
            <a:fillRect/>
          </a:stretch>
        </p:blipFill>
        <p:spPr bwMode="auto">
          <a:xfrm>
            <a:off x="838200" y="1047750"/>
            <a:ext cx="2439591" cy="365760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28600" y="171451"/>
            <a:ext cx="8915400" cy="500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4800" b="1" kern="0" noProof="0" dirty="0" smtClean="0">
                <a:solidFill>
                  <a:schemeClr val="bg1"/>
                </a:solidFill>
                <a:latin typeface="+mj-lt"/>
                <a:ea typeface="+mj-ea"/>
                <a:cs typeface="ＭＳ Ｐゴシック"/>
              </a:rPr>
              <a:t>Personal resources</a:t>
            </a:r>
            <a:endParaRPr kumimoji="0" lang="en-US" sz="4800" b="1" i="0" u="none" strike="noStrike" kern="0" cap="none" spc="0" normalizeH="0" baseline="0" noProof="0" dirty="0" smtClean="0">
              <a:ln>
                <a:noFill/>
              </a:ln>
              <a:solidFill>
                <a:schemeClr val="bg1"/>
              </a:solidFill>
              <a:effectLst/>
              <a:uLnTx/>
              <a:uFillTx/>
              <a:latin typeface="+mj-lt"/>
              <a:ea typeface="+mj-ea"/>
              <a:cs typeface="ＭＳ Ｐゴシック"/>
            </a:endParaRPr>
          </a:p>
        </p:txBody>
      </p:sp>
      <p:sp>
        <p:nvSpPr>
          <p:cNvPr id="4" name="Rectangle 3"/>
          <p:cNvSpPr/>
          <p:nvPr/>
        </p:nvSpPr>
        <p:spPr>
          <a:xfrm>
            <a:off x="990600" y="1543052"/>
            <a:ext cx="3657600" cy="2591479"/>
          </a:xfrm>
          <a:prstGeom prst="rect">
            <a:avLst/>
          </a:prstGeom>
        </p:spPr>
        <p:txBody>
          <a:bodyPr wrap="square">
            <a:spAutoFit/>
          </a:bodyPr>
          <a:lstStyle/>
          <a:p>
            <a:pPr marL="514350" lvl="0" indent="-514350" eaLnBrk="0" hangingPunct="0">
              <a:spcBef>
                <a:spcPct val="20000"/>
              </a:spcBef>
              <a:buFont typeface="Wingdings" pitchFamily="2" charset="2"/>
              <a:buChar char="§"/>
              <a:defRPr/>
            </a:pPr>
            <a:r>
              <a:rPr lang="en-US" sz="2800" kern="0" dirty="0" smtClean="0">
                <a:solidFill>
                  <a:schemeClr val="bg1"/>
                </a:solidFill>
                <a:latin typeface="Arial"/>
                <a:ea typeface="+mn-ea"/>
              </a:rPr>
              <a:t>Cash reserves</a:t>
            </a:r>
          </a:p>
          <a:p>
            <a:pPr marL="514350" lvl="0" indent="-514350" eaLnBrk="0" hangingPunct="0">
              <a:spcBef>
                <a:spcPct val="20000"/>
              </a:spcBef>
              <a:buFont typeface="Wingdings" pitchFamily="2" charset="2"/>
              <a:buChar char="§"/>
              <a:defRPr/>
            </a:pPr>
            <a:r>
              <a:rPr lang="en-US" sz="2800" kern="0" dirty="0" smtClean="0">
                <a:solidFill>
                  <a:schemeClr val="bg1"/>
                </a:solidFill>
                <a:latin typeface="Arial"/>
                <a:ea typeface="+mn-ea"/>
              </a:rPr>
              <a:t>Reverse mortgage</a:t>
            </a:r>
          </a:p>
          <a:p>
            <a:pPr marL="514350" lvl="0" indent="-514350" eaLnBrk="0" hangingPunct="0">
              <a:spcBef>
                <a:spcPct val="20000"/>
              </a:spcBef>
              <a:buFont typeface="Wingdings" pitchFamily="2" charset="2"/>
              <a:buChar char="§"/>
              <a:defRPr/>
            </a:pPr>
            <a:r>
              <a:rPr lang="en-US" sz="2800" kern="0" dirty="0" smtClean="0">
                <a:solidFill>
                  <a:schemeClr val="bg1"/>
                </a:solidFill>
                <a:latin typeface="Arial"/>
                <a:ea typeface="+mn-ea"/>
              </a:rPr>
              <a:t>Life insurance</a:t>
            </a:r>
          </a:p>
          <a:p>
            <a:pPr marL="514350" lvl="0" indent="-514350" eaLnBrk="0" hangingPunct="0">
              <a:spcBef>
                <a:spcPct val="20000"/>
              </a:spcBef>
              <a:buFont typeface="Wingdings" pitchFamily="2" charset="2"/>
              <a:buChar char="§"/>
              <a:defRPr/>
            </a:pPr>
            <a:r>
              <a:rPr lang="en-US" sz="2800" kern="0" dirty="0" smtClean="0">
                <a:solidFill>
                  <a:schemeClr val="bg1"/>
                </a:solidFill>
                <a:latin typeface="Arial"/>
              </a:rPr>
              <a:t>Annuities</a:t>
            </a:r>
          </a:p>
          <a:p>
            <a:pPr marL="514350" lvl="0" indent="-514350" eaLnBrk="0" hangingPunct="0">
              <a:spcBef>
                <a:spcPct val="20000"/>
              </a:spcBef>
              <a:defRPr/>
            </a:pPr>
            <a:endParaRPr lang="en-US" sz="2800" kern="0" dirty="0" smtClean="0">
              <a:solidFill>
                <a:schemeClr val="bg1"/>
              </a:solidFill>
              <a:latin typeface="Arial"/>
              <a:ea typeface="+mn-ea"/>
            </a:endParaRPr>
          </a:p>
        </p:txBody>
      </p:sp>
      <p:pic>
        <p:nvPicPr>
          <p:cNvPr id="1027" name="Picture 3" descr="C:\Documents and Settings\aheld\Local Settings\Temporary Internet Files\Content.IE5\DGB5TG80\MP900402673[1].jpg"/>
          <p:cNvPicPr>
            <a:picLocks noChangeAspect="1" noChangeArrowheads="1"/>
          </p:cNvPicPr>
          <p:nvPr/>
        </p:nvPicPr>
        <p:blipFill>
          <a:blip r:embed="rId5" cstate="print"/>
          <a:stretch>
            <a:fillRect/>
          </a:stretch>
        </p:blipFill>
        <p:spPr bwMode="auto">
          <a:xfrm>
            <a:off x="5561409" y="742950"/>
            <a:ext cx="2439591" cy="3657600"/>
          </a:xfrm>
          <a:prstGeom prst="rect">
            <a:avLst/>
          </a:prstGeom>
          <a:ln>
            <a:noFill/>
          </a:ln>
          <a:effectLst>
            <a:softEdge rad="112500"/>
          </a:effec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28600" y="171451"/>
            <a:ext cx="8915400" cy="500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4800" b="1" kern="0" noProof="0" dirty="0" smtClean="0">
                <a:solidFill>
                  <a:schemeClr val="bg1"/>
                </a:solidFill>
                <a:latin typeface="+mj-lt"/>
                <a:ea typeface="+mj-ea"/>
                <a:cs typeface="ＭＳ Ｐゴシック"/>
              </a:rPr>
              <a:t>Medicare</a:t>
            </a:r>
            <a:endParaRPr kumimoji="0" lang="en-US" sz="4800" b="1" i="0" u="none" strike="noStrike" kern="0" cap="none" spc="0" normalizeH="0" baseline="0" noProof="0" dirty="0" smtClean="0">
              <a:ln>
                <a:noFill/>
              </a:ln>
              <a:solidFill>
                <a:schemeClr val="bg1"/>
              </a:solidFill>
              <a:effectLst/>
              <a:uLnTx/>
              <a:uFillTx/>
              <a:latin typeface="+mj-lt"/>
              <a:ea typeface="+mj-ea"/>
              <a:cs typeface="ＭＳ Ｐゴシック"/>
            </a:endParaRPr>
          </a:p>
        </p:txBody>
      </p:sp>
      <p:sp>
        <p:nvSpPr>
          <p:cNvPr id="4" name="Rectangle 3"/>
          <p:cNvSpPr/>
          <p:nvPr/>
        </p:nvSpPr>
        <p:spPr>
          <a:xfrm>
            <a:off x="914400" y="1262074"/>
            <a:ext cx="4191000" cy="3367076"/>
          </a:xfrm>
          <a:prstGeom prst="rect">
            <a:avLst/>
          </a:prstGeom>
        </p:spPr>
        <p:txBody>
          <a:bodyPr wrap="square">
            <a:spAutoFit/>
          </a:bodyPr>
          <a:lstStyle/>
          <a:p>
            <a:pPr lvl="0" eaLnBrk="0" hangingPunct="0">
              <a:spcBef>
                <a:spcPct val="20000"/>
              </a:spcBef>
              <a:defRPr/>
            </a:pPr>
            <a:r>
              <a:rPr lang="en-US" sz="2800" kern="0" dirty="0" smtClean="0">
                <a:solidFill>
                  <a:schemeClr val="bg1"/>
                </a:solidFill>
                <a:latin typeface="Arial"/>
                <a:ea typeface="+mn-ea"/>
              </a:rPr>
              <a:t>Medicare limits:</a:t>
            </a:r>
          </a:p>
          <a:p>
            <a:pPr marL="971550" lvl="1" indent="-514350" eaLnBrk="0" hangingPunct="0">
              <a:spcBef>
                <a:spcPct val="20000"/>
              </a:spcBef>
              <a:buFont typeface="Wingdings" pitchFamily="2" charset="2"/>
              <a:buChar char="§"/>
              <a:defRPr/>
            </a:pPr>
            <a:r>
              <a:rPr lang="en-US" sz="2800" kern="0" dirty="0">
                <a:solidFill>
                  <a:schemeClr val="bg1"/>
                </a:solidFill>
                <a:latin typeface="Arial"/>
              </a:rPr>
              <a:t>Skilled care </a:t>
            </a:r>
            <a:r>
              <a:rPr lang="en-US" sz="2800" kern="0" dirty="0" smtClean="0">
                <a:solidFill>
                  <a:schemeClr val="bg1"/>
                </a:solidFill>
                <a:latin typeface="Arial"/>
              </a:rPr>
              <a:t>for </a:t>
            </a:r>
            <a:br>
              <a:rPr lang="en-US" sz="2800" kern="0" dirty="0" smtClean="0">
                <a:solidFill>
                  <a:schemeClr val="bg1"/>
                </a:solidFill>
                <a:latin typeface="Arial"/>
              </a:rPr>
            </a:br>
            <a:r>
              <a:rPr lang="en-US" sz="2800" kern="0" dirty="0" smtClean="0">
                <a:solidFill>
                  <a:schemeClr val="bg1"/>
                </a:solidFill>
                <a:latin typeface="Arial"/>
              </a:rPr>
              <a:t>20 </a:t>
            </a:r>
            <a:r>
              <a:rPr lang="en-US" sz="2800" kern="0" dirty="0">
                <a:solidFill>
                  <a:schemeClr val="bg1"/>
                </a:solidFill>
                <a:latin typeface="Arial"/>
              </a:rPr>
              <a:t>full </a:t>
            </a:r>
            <a:r>
              <a:rPr lang="en-US" sz="2800" kern="0" dirty="0" smtClean="0">
                <a:solidFill>
                  <a:schemeClr val="bg1"/>
                </a:solidFill>
                <a:latin typeface="Arial"/>
              </a:rPr>
              <a:t>days </a:t>
            </a:r>
            <a:endParaRPr lang="en-US" sz="2800" kern="0" dirty="0">
              <a:solidFill>
                <a:schemeClr val="bg1"/>
              </a:solidFill>
              <a:latin typeface="Arial"/>
            </a:endParaRPr>
          </a:p>
          <a:p>
            <a:pPr marL="971550" lvl="1" indent="-514350" eaLnBrk="0" hangingPunct="0">
              <a:spcBef>
                <a:spcPct val="20000"/>
              </a:spcBef>
              <a:buFont typeface="Wingdings" pitchFamily="2" charset="2"/>
              <a:buChar char="§"/>
              <a:defRPr/>
            </a:pPr>
            <a:r>
              <a:rPr lang="en-US" sz="2800" kern="0" dirty="0" smtClean="0">
                <a:solidFill>
                  <a:schemeClr val="bg1"/>
                </a:solidFill>
                <a:latin typeface="Arial"/>
                <a:ea typeface="+mn-ea"/>
              </a:rPr>
              <a:t>Home health care in cases of </a:t>
            </a:r>
            <a:br>
              <a:rPr lang="en-US" sz="2800" kern="0" dirty="0" smtClean="0">
                <a:solidFill>
                  <a:schemeClr val="bg1"/>
                </a:solidFill>
                <a:latin typeface="Arial"/>
                <a:ea typeface="+mn-ea"/>
              </a:rPr>
            </a:br>
            <a:r>
              <a:rPr lang="en-US" sz="2800" kern="0" dirty="0" smtClean="0">
                <a:solidFill>
                  <a:schemeClr val="bg1"/>
                </a:solidFill>
                <a:latin typeface="Arial"/>
                <a:ea typeface="+mn-ea"/>
              </a:rPr>
              <a:t>illness or injury</a:t>
            </a:r>
          </a:p>
          <a:p>
            <a:pPr marL="514350" lvl="0" indent="-514350" eaLnBrk="0" hangingPunct="0">
              <a:spcBef>
                <a:spcPct val="20000"/>
              </a:spcBef>
              <a:defRPr/>
            </a:pPr>
            <a:endParaRPr lang="en-US" sz="2800" kern="0" dirty="0" smtClean="0">
              <a:solidFill>
                <a:schemeClr val="bg1"/>
              </a:solidFill>
              <a:latin typeface="Arial"/>
              <a:ea typeface="+mn-ea"/>
            </a:endParaRPr>
          </a:p>
        </p:txBody>
      </p:sp>
      <p:pic>
        <p:nvPicPr>
          <p:cNvPr id="2050" name="Picture 2" descr="C:\Documents and Settings\aheld\Local Settings\Temporary Internet Files\Content.IE5\HSN2NL93\MP900443030[1].jpg"/>
          <p:cNvPicPr>
            <a:picLocks noChangeAspect="1" noChangeArrowheads="1"/>
          </p:cNvPicPr>
          <p:nvPr/>
        </p:nvPicPr>
        <p:blipFill>
          <a:blip r:embed="rId5" cstate="print"/>
          <a:stretch>
            <a:fillRect/>
          </a:stretch>
        </p:blipFill>
        <p:spPr bwMode="auto">
          <a:xfrm>
            <a:off x="5722180" y="671514"/>
            <a:ext cx="2431220" cy="3657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28600" y="171451"/>
            <a:ext cx="8915400" cy="500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4800" b="1" kern="0" noProof="0" dirty="0" smtClean="0">
                <a:solidFill>
                  <a:schemeClr val="bg1"/>
                </a:solidFill>
                <a:latin typeface="+mj-lt"/>
                <a:ea typeface="+mj-ea"/>
                <a:cs typeface="ＭＳ Ｐゴシック"/>
              </a:rPr>
              <a:t>Medicaid</a:t>
            </a:r>
            <a:endParaRPr kumimoji="0" lang="en-US" sz="4800" b="1" i="0" u="none" strike="noStrike" kern="0" cap="none" spc="0" normalizeH="0" baseline="0" noProof="0" dirty="0" smtClean="0">
              <a:ln>
                <a:noFill/>
              </a:ln>
              <a:solidFill>
                <a:schemeClr val="bg1"/>
              </a:solidFill>
              <a:effectLst/>
              <a:uLnTx/>
              <a:uFillTx/>
              <a:latin typeface="+mj-lt"/>
              <a:ea typeface="+mj-ea"/>
              <a:cs typeface="ＭＳ Ｐゴシック"/>
            </a:endParaRPr>
          </a:p>
        </p:txBody>
      </p:sp>
      <p:sp>
        <p:nvSpPr>
          <p:cNvPr id="4" name="Rectangle 3"/>
          <p:cNvSpPr/>
          <p:nvPr/>
        </p:nvSpPr>
        <p:spPr>
          <a:xfrm>
            <a:off x="990600" y="1504271"/>
            <a:ext cx="5029200" cy="3022366"/>
          </a:xfrm>
          <a:prstGeom prst="rect">
            <a:avLst/>
          </a:prstGeom>
        </p:spPr>
        <p:txBody>
          <a:bodyPr wrap="square">
            <a:spAutoFit/>
          </a:bodyPr>
          <a:lstStyle/>
          <a:p>
            <a:pPr marL="514350" lvl="0" indent="-514350" eaLnBrk="0" hangingPunct="0">
              <a:spcBef>
                <a:spcPct val="20000"/>
              </a:spcBef>
              <a:buFont typeface="Wingdings" pitchFamily="2" charset="2"/>
              <a:buChar char="§"/>
              <a:defRPr/>
            </a:pPr>
            <a:r>
              <a:rPr lang="en-US" sz="2800" kern="0" dirty="0" smtClean="0">
                <a:solidFill>
                  <a:schemeClr val="bg1"/>
                </a:solidFill>
                <a:latin typeface="Arial"/>
                <a:ea typeface="+mn-ea"/>
              </a:rPr>
              <a:t>For those in </a:t>
            </a:r>
            <a:br>
              <a:rPr lang="en-US" sz="2800" kern="0" dirty="0" smtClean="0">
                <a:solidFill>
                  <a:schemeClr val="bg1"/>
                </a:solidFill>
                <a:latin typeface="Arial"/>
                <a:ea typeface="+mn-ea"/>
              </a:rPr>
            </a:br>
            <a:r>
              <a:rPr lang="en-US" sz="2800" kern="0" dirty="0" smtClean="0">
                <a:solidFill>
                  <a:schemeClr val="bg1"/>
                </a:solidFill>
                <a:latin typeface="Arial"/>
                <a:ea typeface="+mn-ea"/>
              </a:rPr>
              <a:t>financial need</a:t>
            </a:r>
          </a:p>
          <a:p>
            <a:pPr marL="514350" lvl="0" indent="-514350" eaLnBrk="0" hangingPunct="0">
              <a:spcBef>
                <a:spcPct val="20000"/>
              </a:spcBef>
              <a:buFont typeface="Wingdings" pitchFamily="2" charset="2"/>
              <a:buChar char="§"/>
              <a:defRPr/>
            </a:pPr>
            <a:r>
              <a:rPr lang="en-US" sz="2800" kern="0" dirty="0" smtClean="0">
                <a:solidFill>
                  <a:schemeClr val="bg1"/>
                </a:solidFill>
                <a:latin typeface="Arial"/>
                <a:ea typeface="+mn-ea"/>
              </a:rPr>
              <a:t>Required “spend-down”</a:t>
            </a:r>
          </a:p>
          <a:p>
            <a:pPr marL="514350" lvl="0" indent="-514350" eaLnBrk="0" hangingPunct="0">
              <a:spcBef>
                <a:spcPct val="20000"/>
              </a:spcBef>
              <a:buFont typeface="Wingdings" pitchFamily="2" charset="2"/>
              <a:buChar char="§"/>
              <a:defRPr/>
            </a:pPr>
            <a:r>
              <a:rPr lang="en-US" sz="2800" kern="0" dirty="0" smtClean="0">
                <a:solidFill>
                  <a:schemeClr val="bg1"/>
                </a:solidFill>
                <a:latin typeface="Arial"/>
              </a:rPr>
              <a:t>Estate recovery after death</a:t>
            </a:r>
          </a:p>
          <a:p>
            <a:pPr marL="514350" lvl="0" indent="-514350" eaLnBrk="0" hangingPunct="0">
              <a:spcBef>
                <a:spcPct val="20000"/>
              </a:spcBef>
              <a:buFont typeface="Wingdings" pitchFamily="2" charset="2"/>
              <a:buChar char="§"/>
              <a:defRPr/>
            </a:pPr>
            <a:r>
              <a:rPr lang="en-US" sz="2800" kern="0" dirty="0" smtClean="0">
                <a:solidFill>
                  <a:schemeClr val="bg1"/>
                </a:solidFill>
                <a:latin typeface="Arial"/>
                <a:ea typeface="+mn-ea"/>
              </a:rPr>
              <a:t>Varies by state</a:t>
            </a:r>
          </a:p>
          <a:p>
            <a:pPr marL="514350" lvl="0" indent="-514350" eaLnBrk="0" hangingPunct="0">
              <a:spcBef>
                <a:spcPct val="20000"/>
              </a:spcBef>
              <a:defRPr/>
            </a:pPr>
            <a:endParaRPr lang="en-US" sz="2800" kern="0" dirty="0" smtClean="0">
              <a:solidFill>
                <a:schemeClr val="bg1"/>
              </a:solidFill>
              <a:latin typeface="Arial"/>
              <a:ea typeface="+mn-ea"/>
            </a:endParaRPr>
          </a:p>
        </p:txBody>
      </p:sp>
      <p:pic>
        <p:nvPicPr>
          <p:cNvPr id="3077" name="Picture 5" descr="C:\Documents and Settings\aheld\Local Settings\Temporary Internet Files\Content.IE5\HSN2NL93\MP900185238[1].jpg"/>
          <p:cNvPicPr>
            <a:picLocks noChangeAspect="1" noChangeArrowheads="1"/>
          </p:cNvPicPr>
          <p:nvPr/>
        </p:nvPicPr>
        <p:blipFill>
          <a:blip r:embed="rId5" cstate="print"/>
          <a:stretch>
            <a:fillRect/>
          </a:stretch>
        </p:blipFill>
        <p:spPr bwMode="auto">
          <a:xfrm>
            <a:off x="6367272" y="1028700"/>
            <a:ext cx="2167128" cy="3291840"/>
          </a:xfrm>
          <a:prstGeom prst="rect">
            <a:avLst/>
          </a:prstGeom>
          <a:ln>
            <a:noFill/>
          </a:ln>
          <a:effectLst>
            <a:outerShdw blurRad="190500" algn="tl" rotWithShape="0">
              <a:srgbClr val="000000">
                <a:alpha val="70000"/>
              </a:srgbClr>
            </a:outerShdw>
          </a:effec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28600" y="171451"/>
            <a:ext cx="8915400" cy="500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fontAlgn="base" hangingPunct="0">
              <a:spcBef>
                <a:spcPct val="0"/>
              </a:spcBef>
              <a:spcAft>
                <a:spcPct val="0"/>
              </a:spcAft>
              <a:defRPr/>
            </a:pPr>
            <a:r>
              <a:rPr lang="en-US" sz="4800" b="1" dirty="0" smtClean="0">
                <a:solidFill>
                  <a:schemeClr val="bg1"/>
                </a:solidFill>
                <a:latin typeface="+mj-lt"/>
              </a:rPr>
              <a:t>Long-term care insurance</a:t>
            </a:r>
            <a:endParaRPr kumimoji="0" lang="en-US" sz="4800" b="1" i="0" u="none" strike="noStrike" kern="0" cap="none" spc="0" normalizeH="0" baseline="0" noProof="0" dirty="0" smtClean="0">
              <a:ln>
                <a:noFill/>
              </a:ln>
              <a:solidFill>
                <a:schemeClr val="bg1"/>
              </a:solidFill>
              <a:effectLst/>
              <a:uLnTx/>
              <a:uFillTx/>
              <a:latin typeface="+mj-lt"/>
              <a:ea typeface="+mj-ea"/>
              <a:cs typeface="ＭＳ Ｐゴシック"/>
            </a:endParaRPr>
          </a:p>
        </p:txBody>
      </p:sp>
      <p:sp>
        <p:nvSpPr>
          <p:cNvPr id="4" name="Rectangle 3"/>
          <p:cNvSpPr/>
          <p:nvPr/>
        </p:nvSpPr>
        <p:spPr>
          <a:xfrm>
            <a:off x="838200" y="1504950"/>
            <a:ext cx="4114800" cy="3108543"/>
          </a:xfrm>
          <a:prstGeom prst="rect">
            <a:avLst/>
          </a:prstGeom>
        </p:spPr>
        <p:txBody>
          <a:bodyPr wrap="square">
            <a:spAutoFit/>
          </a:bodyPr>
          <a:lstStyle/>
          <a:p>
            <a:pPr marL="514350" lvl="0" indent="-514350" eaLnBrk="0" hangingPunct="0">
              <a:spcBef>
                <a:spcPct val="20000"/>
              </a:spcBef>
              <a:defRPr/>
            </a:pPr>
            <a:r>
              <a:rPr lang="en-US" sz="2800" kern="0" dirty="0" smtClean="0">
                <a:solidFill>
                  <a:schemeClr val="bg1"/>
                </a:solidFill>
                <a:latin typeface="Arial"/>
                <a:ea typeface="+mn-ea"/>
              </a:rPr>
              <a:t>Consider:</a:t>
            </a:r>
          </a:p>
          <a:p>
            <a:pPr marL="971550" lvl="1" indent="-514350" eaLnBrk="0" hangingPunct="0">
              <a:spcBef>
                <a:spcPct val="20000"/>
              </a:spcBef>
              <a:buFont typeface="Wingdings" pitchFamily="2" charset="2"/>
              <a:buChar char="§"/>
              <a:defRPr/>
            </a:pPr>
            <a:r>
              <a:rPr lang="en-US" sz="2800" kern="0" dirty="0" smtClean="0">
                <a:solidFill>
                  <a:schemeClr val="bg1"/>
                </a:solidFill>
                <a:latin typeface="Arial"/>
                <a:ea typeface="+mn-ea"/>
              </a:rPr>
              <a:t>Age</a:t>
            </a:r>
          </a:p>
          <a:p>
            <a:pPr marL="971550" lvl="1" indent="-514350" eaLnBrk="0" hangingPunct="0">
              <a:spcBef>
                <a:spcPct val="20000"/>
              </a:spcBef>
              <a:buFont typeface="Wingdings" pitchFamily="2" charset="2"/>
              <a:buChar char="§"/>
              <a:defRPr/>
            </a:pPr>
            <a:r>
              <a:rPr lang="en-US" sz="2800" kern="0" dirty="0" smtClean="0">
                <a:solidFill>
                  <a:schemeClr val="bg1"/>
                </a:solidFill>
                <a:latin typeface="Arial"/>
                <a:ea typeface="+mn-ea"/>
              </a:rPr>
              <a:t>Overall health</a:t>
            </a:r>
          </a:p>
          <a:p>
            <a:pPr marL="971550" lvl="1" indent="-514350" eaLnBrk="0" hangingPunct="0">
              <a:spcBef>
                <a:spcPct val="20000"/>
              </a:spcBef>
              <a:buFont typeface="Wingdings" pitchFamily="2" charset="2"/>
              <a:buChar char="§"/>
              <a:defRPr/>
            </a:pPr>
            <a:r>
              <a:rPr lang="en-US" sz="2800" kern="0" dirty="0" smtClean="0">
                <a:solidFill>
                  <a:schemeClr val="bg1"/>
                </a:solidFill>
                <a:latin typeface="Arial"/>
              </a:rPr>
              <a:t>Assets &amp; income</a:t>
            </a:r>
          </a:p>
          <a:p>
            <a:pPr marL="971550" lvl="1" indent="-514350" eaLnBrk="0" hangingPunct="0">
              <a:spcBef>
                <a:spcPct val="20000"/>
              </a:spcBef>
              <a:buFont typeface="Wingdings" pitchFamily="2" charset="2"/>
              <a:buChar char="§"/>
              <a:defRPr/>
            </a:pPr>
            <a:r>
              <a:rPr lang="en-US" sz="2800" kern="0" dirty="0" smtClean="0">
                <a:solidFill>
                  <a:schemeClr val="bg1"/>
                </a:solidFill>
                <a:latin typeface="Arial"/>
                <a:ea typeface="+mn-ea"/>
              </a:rPr>
              <a:t>Retirement goals</a:t>
            </a:r>
          </a:p>
          <a:p>
            <a:pPr marL="514350" lvl="0" indent="-514350" eaLnBrk="0" hangingPunct="0">
              <a:spcBef>
                <a:spcPct val="20000"/>
              </a:spcBef>
              <a:defRPr/>
            </a:pPr>
            <a:endParaRPr lang="en-US" sz="2800" kern="0" dirty="0" smtClean="0">
              <a:solidFill>
                <a:schemeClr val="bg1"/>
              </a:solidFill>
              <a:latin typeface="Arial"/>
              <a:ea typeface="+mn-ea"/>
            </a:endParaRPr>
          </a:p>
        </p:txBody>
      </p:sp>
      <p:pic>
        <p:nvPicPr>
          <p:cNvPr id="1027" name="Picture 3" descr="C:\Documents and Settings\aheld\Local Settings\Temporary Internet Files\Content.IE5\KH4CV64T\MP900448536[1].jpg"/>
          <p:cNvPicPr>
            <a:picLocks noChangeAspect="1" noChangeArrowheads="1"/>
          </p:cNvPicPr>
          <p:nvPr/>
        </p:nvPicPr>
        <p:blipFill>
          <a:blip r:embed="rId5" cstate="print"/>
          <a:stretch>
            <a:fillRect/>
          </a:stretch>
        </p:blipFill>
        <p:spPr bwMode="auto">
          <a:xfrm>
            <a:off x="5623560" y="895350"/>
            <a:ext cx="2377440" cy="3566160"/>
          </a:xfrm>
          <a:prstGeom prst="ellipse">
            <a:avLst/>
          </a:prstGeom>
          <a:ln>
            <a:noFill/>
          </a:ln>
          <a:effectLst>
            <a:softEdge rad="112500"/>
          </a:effec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28600" y="171451"/>
            <a:ext cx="8915400" cy="500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fontAlgn="base" hangingPunct="0">
              <a:spcBef>
                <a:spcPct val="0"/>
              </a:spcBef>
              <a:spcAft>
                <a:spcPct val="0"/>
              </a:spcAft>
              <a:defRPr/>
            </a:pPr>
            <a:r>
              <a:rPr lang="en-US" sz="4800" b="1" noProof="0" dirty="0" smtClean="0">
                <a:solidFill>
                  <a:schemeClr val="bg1"/>
                </a:solidFill>
                <a:latin typeface="+mj-lt"/>
              </a:rPr>
              <a:t>Long-term care benefits</a:t>
            </a:r>
            <a:endParaRPr kumimoji="0" lang="en-US" sz="4800" b="1" i="0" u="none" strike="noStrike" kern="0" cap="none" spc="0" normalizeH="0" baseline="0" noProof="0" dirty="0" smtClean="0">
              <a:ln>
                <a:noFill/>
              </a:ln>
              <a:solidFill>
                <a:schemeClr val="bg1"/>
              </a:solidFill>
              <a:effectLst/>
              <a:uLnTx/>
              <a:uFillTx/>
              <a:latin typeface="+mj-lt"/>
              <a:ea typeface="+mj-ea"/>
              <a:cs typeface="ＭＳ Ｐゴシック"/>
            </a:endParaRPr>
          </a:p>
        </p:txBody>
      </p:sp>
      <p:sp>
        <p:nvSpPr>
          <p:cNvPr id="4" name="Rectangle 3"/>
          <p:cNvSpPr/>
          <p:nvPr/>
        </p:nvSpPr>
        <p:spPr>
          <a:xfrm>
            <a:off x="4267200" y="1404497"/>
            <a:ext cx="4876800" cy="3453253"/>
          </a:xfrm>
          <a:prstGeom prst="rect">
            <a:avLst/>
          </a:prstGeom>
        </p:spPr>
        <p:txBody>
          <a:bodyPr wrap="square">
            <a:spAutoFit/>
          </a:bodyPr>
          <a:lstStyle/>
          <a:p>
            <a:pPr marL="514350" lvl="0" indent="-514350" eaLnBrk="0" hangingPunct="0">
              <a:spcBef>
                <a:spcPct val="20000"/>
              </a:spcBef>
              <a:defRPr/>
            </a:pPr>
            <a:r>
              <a:rPr lang="en-US" sz="2800" kern="0" dirty="0" smtClean="0">
                <a:solidFill>
                  <a:schemeClr val="bg1"/>
                </a:solidFill>
                <a:latin typeface="Arial"/>
                <a:ea typeface="+mn-ea"/>
              </a:rPr>
              <a:t>Questions to ask:</a:t>
            </a:r>
          </a:p>
          <a:p>
            <a:pPr marL="514350" indent="-514350" eaLnBrk="0" hangingPunct="0">
              <a:spcBef>
                <a:spcPct val="20000"/>
              </a:spcBef>
              <a:buFont typeface="Wingdings" pitchFamily="2" charset="2"/>
              <a:buChar char="§"/>
              <a:defRPr/>
            </a:pPr>
            <a:r>
              <a:rPr lang="en-US" sz="2800" kern="0" dirty="0" smtClean="0">
                <a:solidFill>
                  <a:schemeClr val="bg1"/>
                </a:solidFill>
                <a:latin typeface="Arial"/>
                <a:ea typeface="+mn-ea"/>
              </a:rPr>
              <a:t>What do you get </a:t>
            </a:r>
            <a:br>
              <a:rPr lang="en-US" sz="2800" kern="0" dirty="0" smtClean="0">
                <a:solidFill>
                  <a:schemeClr val="bg1"/>
                </a:solidFill>
                <a:latin typeface="Arial"/>
                <a:ea typeface="+mn-ea"/>
              </a:rPr>
            </a:br>
            <a:r>
              <a:rPr lang="en-US" sz="2800" kern="0" dirty="0" smtClean="0">
                <a:solidFill>
                  <a:schemeClr val="bg1"/>
                </a:solidFill>
                <a:latin typeface="Arial"/>
                <a:ea typeface="+mn-ea"/>
              </a:rPr>
              <a:t>for your money?</a:t>
            </a:r>
          </a:p>
          <a:p>
            <a:pPr marL="514350" indent="-514350" eaLnBrk="0" hangingPunct="0">
              <a:spcBef>
                <a:spcPct val="20000"/>
              </a:spcBef>
              <a:buFont typeface="Wingdings" pitchFamily="2" charset="2"/>
              <a:buChar char="§"/>
              <a:defRPr/>
            </a:pPr>
            <a:r>
              <a:rPr lang="en-US" sz="2800" kern="0" dirty="0" smtClean="0">
                <a:solidFill>
                  <a:schemeClr val="bg1"/>
                </a:solidFill>
                <a:latin typeface="Arial"/>
                <a:ea typeface="+mn-ea"/>
              </a:rPr>
              <a:t>When do benefits begin? </a:t>
            </a:r>
          </a:p>
          <a:p>
            <a:pPr marL="514350" indent="-514350" eaLnBrk="0" hangingPunct="0">
              <a:spcBef>
                <a:spcPct val="20000"/>
              </a:spcBef>
              <a:buFont typeface="Wingdings" pitchFamily="2" charset="2"/>
              <a:buChar char="§"/>
              <a:defRPr/>
            </a:pPr>
            <a:r>
              <a:rPr lang="en-US" sz="2800" kern="0" dirty="0" smtClean="0">
                <a:solidFill>
                  <a:schemeClr val="bg1"/>
                </a:solidFill>
                <a:latin typeface="Arial"/>
                <a:ea typeface="+mn-ea"/>
              </a:rPr>
              <a:t>How long do benefits continue?</a:t>
            </a:r>
          </a:p>
          <a:p>
            <a:pPr marL="514350" lvl="0" indent="-514350" eaLnBrk="0" hangingPunct="0">
              <a:spcBef>
                <a:spcPct val="20000"/>
              </a:spcBef>
              <a:defRPr/>
            </a:pPr>
            <a:endParaRPr lang="en-US" sz="2800" kern="0" dirty="0" smtClean="0">
              <a:solidFill>
                <a:schemeClr val="bg1"/>
              </a:solidFill>
              <a:latin typeface="Arial"/>
              <a:ea typeface="+mn-ea"/>
            </a:endParaRPr>
          </a:p>
        </p:txBody>
      </p:sp>
      <p:pic>
        <p:nvPicPr>
          <p:cNvPr id="2051" name="Picture 3" descr="C:\Documents and Settings\aheld\Local Settings\Temporary Internet Files\Content.IE5\GOX9N6EU\MP900422339[1].jpg"/>
          <p:cNvPicPr>
            <a:picLocks noChangeAspect="1" noChangeArrowheads="1"/>
          </p:cNvPicPr>
          <p:nvPr/>
        </p:nvPicPr>
        <p:blipFill rotWithShape="1">
          <a:blip r:embed="rId5" cstate="print"/>
          <a:srcRect r="12829"/>
          <a:stretch/>
        </p:blipFill>
        <p:spPr bwMode="auto">
          <a:xfrm>
            <a:off x="228600" y="1352550"/>
            <a:ext cx="4066770" cy="3108960"/>
          </a:xfrm>
          <a:prstGeom prst="rect">
            <a:avLst/>
          </a:prstGeom>
          <a:ln>
            <a:noFill/>
          </a:ln>
          <a:effectLst>
            <a:softEdge rad="112500"/>
          </a:effec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28600" y="171451"/>
            <a:ext cx="8915400" cy="500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fontAlgn="base" hangingPunct="0">
              <a:spcBef>
                <a:spcPct val="0"/>
              </a:spcBef>
              <a:spcAft>
                <a:spcPct val="0"/>
              </a:spcAft>
              <a:defRPr/>
            </a:pPr>
            <a:r>
              <a:rPr lang="en-US" sz="4800" b="1" noProof="0" dirty="0" smtClean="0">
                <a:solidFill>
                  <a:schemeClr val="bg1"/>
                </a:solidFill>
                <a:latin typeface="+mj-lt"/>
              </a:rPr>
              <a:t>Other considerations</a:t>
            </a:r>
            <a:endParaRPr kumimoji="0" lang="en-US" sz="4800" b="1" i="0" u="none" strike="noStrike" kern="0" cap="none" spc="0" normalizeH="0" baseline="0" noProof="0" dirty="0" smtClean="0">
              <a:ln>
                <a:noFill/>
              </a:ln>
              <a:solidFill>
                <a:schemeClr val="bg1"/>
              </a:solidFill>
              <a:effectLst/>
              <a:uLnTx/>
              <a:uFillTx/>
              <a:latin typeface="+mj-lt"/>
              <a:ea typeface="+mj-ea"/>
              <a:cs typeface="ＭＳ Ｐゴシック"/>
            </a:endParaRPr>
          </a:p>
        </p:txBody>
      </p:sp>
      <p:sp>
        <p:nvSpPr>
          <p:cNvPr id="4" name="Rectangle 3"/>
          <p:cNvSpPr/>
          <p:nvPr/>
        </p:nvSpPr>
        <p:spPr>
          <a:xfrm>
            <a:off x="533400" y="1619425"/>
            <a:ext cx="3886200" cy="3022366"/>
          </a:xfrm>
          <a:prstGeom prst="rect">
            <a:avLst/>
          </a:prstGeom>
        </p:spPr>
        <p:txBody>
          <a:bodyPr wrap="square">
            <a:spAutoFit/>
          </a:bodyPr>
          <a:lstStyle/>
          <a:p>
            <a:pPr marL="514350" lvl="0" indent="-514350" eaLnBrk="0" hangingPunct="0">
              <a:spcBef>
                <a:spcPct val="20000"/>
              </a:spcBef>
              <a:buFont typeface="Wingdings" pitchFamily="2" charset="2"/>
              <a:buChar char="§"/>
              <a:defRPr/>
            </a:pPr>
            <a:r>
              <a:rPr lang="en-US" sz="2800" kern="0" dirty="0" smtClean="0">
                <a:solidFill>
                  <a:schemeClr val="bg1"/>
                </a:solidFill>
                <a:latin typeface="Arial"/>
              </a:rPr>
              <a:t>Premium costs</a:t>
            </a:r>
          </a:p>
          <a:p>
            <a:pPr marL="514350" lvl="0" indent="-514350" eaLnBrk="0" hangingPunct="0">
              <a:spcBef>
                <a:spcPct val="20000"/>
              </a:spcBef>
              <a:buFont typeface="Wingdings" pitchFamily="2" charset="2"/>
              <a:buChar char="§"/>
              <a:defRPr/>
            </a:pPr>
            <a:r>
              <a:rPr lang="en-US" sz="2800" kern="0" dirty="0" smtClean="0">
                <a:solidFill>
                  <a:schemeClr val="bg1"/>
                </a:solidFill>
                <a:latin typeface="Arial"/>
              </a:rPr>
              <a:t>Premium increases</a:t>
            </a:r>
          </a:p>
          <a:p>
            <a:pPr marL="514350" lvl="0" indent="-514350" eaLnBrk="0" hangingPunct="0">
              <a:spcBef>
                <a:spcPct val="20000"/>
              </a:spcBef>
              <a:buFont typeface="Wingdings" pitchFamily="2" charset="2"/>
              <a:buChar char="§"/>
              <a:defRPr/>
            </a:pPr>
            <a:r>
              <a:rPr lang="en-US" sz="2800" kern="0" dirty="0" smtClean="0">
                <a:solidFill>
                  <a:schemeClr val="bg1"/>
                </a:solidFill>
                <a:latin typeface="Arial"/>
                <a:ea typeface="+mn-ea"/>
              </a:rPr>
              <a:t>Limitations &amp; exclusions</a:t>
            </a:r>
          </a:p>
          <a:p>
            <a:pPr marL="514350" lvl="0" indent="-514350" eaLnBrk="0" hangingPunct="0">
              <a:spcBef>
                <a:spcPct val="20000"/>
              </a:spcBef>
              <a:buFont typeface="Wingdings" pitchFamily="2" charset="2"/>
              <a:buChar char="§"/>
              <a:defRPr/>
            </a:pPr>
            <a:r>
              <a:rPr lang="en-US" sz="2800" kern="0" dirty="0" smtClean="0">
                <a:solidFill>
                  <a:schemeClr val="bg1"/>
                </a:solidFill>
                <a:latin typeface="Arial"/>
              </a:rPr>
              <a:t>Inflation protection</a:t>
            </a:r>
          </a:p>
          <a:p>
            <a:pPr marL="514350" lvl="0" indent="-514350" eaLnBrk="0" hangingPunct="0">
              <a:spcBef>
                <a:spcPct val="20000"/>
              </a:spcBef>
              <a:defRPr/>
            </a:pPr>
            <a:endParaRPr lang="en-US" sz="2800" kern="0" dirty="0" smtClean="0">
              <a:solidFill>
                <a:schemeClr val="bg1"/>
              </a:solidFill>
              <a:latin typeface="Arial"/>
              <a:ea typeface="+mn-ea"/>
            </a:endParaRPr>
          </a:p>
        </p:txBody>
      </p:sp>
      <p:pic>
        <p:nvPicPr>
          <p:cNvPr id="5" name="Picture 4" descr="Inflation graph.bmp"/>
          <p:cNvPicPr>
            <a:picLocks noChangeAspect="1"/>
          </p:cNvPicPr>
          <p:nvPr/>
        </p:nvPicPr>
        <p:blipFill>
          <a:blip r:embed="rId5" cstate="print"/>
          <a:stretch>
            <a:fillRect/>
          </a:stretch>
        </p:blipFill>
        <p:spPr>
          <a:xfrm>
            <a:off x="4571637" y="1554480"/>
            <a:ext cx="4191363" cy="2438611"/>
          </a:xfrm>
          <a:prstGeom prst="rect">
            <a:avLst/>
          </a:prstGeom>
          <a:ln>
            <a:noFill/>
          </a:ln>
          <a:effectLst>
            <a:outerShdw blurRad="292100" dist="139700" dir="2700000" algn="tl" rotWithShape="0">
              <a:srgbClr val="333333">
                <a:alpha val="65000"/>
              </a:srgbClr>
            </a:outerShdw>
          </a:effec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28600" y="171451"/>
            <a:ext cx="8915400" cy="500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fontAlgn="base" hangingPunct="0">
              <a:spcBef>
                <a:spcPct val="0"/>
              </a:spcBef>
              <a:spcAft>
                <a:spcPct val="0"/>
              </a:spcAft>
              <a:defRPr/>
            </a:pPr>
            <a:r>
              <a:rPr lang="en-US" sz="4800" b="1" noProof="0" dirty="0" smtClean="0">
                <a:solidFill>
                  <a:schemeClr val="bg1"/>
                </a:solidFill>
                <a:latin typeface="+mj-lt"/>
              </a:rPr>
              <a:t>Partnership programs</a:t>
            </a:r>
            <a:endParaRPr kumimoji="0" lang="en-US" sz="4800" b="1" i="0" u="none" strike="noStrike" kern="0" cap="none" spc="0" normalizeH="0" baseline="0" noProof="0" dirty="0" smtClean="0">
              <a:ln>
                <a:noFill/>
              </a:ln>
              <a:solidFill>
                <a:schemeClr val="bg1"/>
              </a:solidFill>
              <a:effectLst/>
              <a:uLnTx/>
              <a:uFillTx/>
              <a:latin typeface="+mj-lt"/>
              <a:ea typeface="+mj-ea"/>
              <a:cs typeface="ＭＳ Ｐゴシック"/>
            </a:endParaRPr>
          </a:p>
        </p:txBody>
      </p:sp>
      <p:sp>
        <p:nvSpPr>
          <p:cNvPr id="4" name="Rectangle 3"/>
          <p:cNvSpPr/>
          <p:nvPr/>
        </p:nvSpPr>
        <p:spPr>
          <a:xfrm>
            <a:off x="4800600" y="1301030"/>
            <a:ext cx="4343400" cy="3625608"/>
          </a:xfrm>
          <a:prstGeom prst="rect">
            <a:avLst/>
          </a:prstGeom>
        </p:spPr>
        <p:txBody>
          <a:bodyPr wrap="square">
            <a:spAutoFit/>
          </a:bodyPr>
          <a:lstStyle/>
          <a:p>
            <a:pPr marL="514350" lvl="0" indent="-514350" eaLnBrk="0" hangingPunct="0">
              <a:spcBef>
                <a:spcPct val="20000"/>
              </a:spcBef>
              <a:buFont typeface="Wingdings" pitchFamily="2" charset="2"/>
              <a:buChar char="§"/>
              <a:defRPr/>
            </a:pPr>
            <a:r>
              <a:rPr lang="en-US" sz="2800" kern="0" dirty="0" smtClean="0">
                <a:solidFill>
                  <a:schemeClr val="bg1"/>
                </a:solidFill>
                <a:latin typeface="Arial"/>
              </a:rPr>
              <a:t>Eligibility rules</a:t>
            </a:r>
          </a:p>
          <a:p>
            <a:pPr marL="514350" lvl="0" indent="-514350" eaLnBrk="0" hangingPunct="0">
              <a:spcBef>
                <a:spcPct val="20000"/>
              </a:spcBef>
              <a:buFont typeface="Wingdings" pitchFamily="2" charset="2"/>
              <a:buChar char="§"/>
              <a:defRPr/>
            </a:pPr>
            <a:r>
              <a:rPr lang="en-US" sz="2800" kern="0" dirty="0" smtClean="0">
                <a:solidFill>
                  <a:schemeClr val="bg1"/>
                </a:solidFill>
                <a:latin typeface="Arial"/>
              </a:rPr>
              <a:t>Spend-down “shelter”</a:t>
            </a:r>
          </a:p>
          <a:p>
            <a:pPr marL="514350" lvl="0" indent="-514350" eaLnBrk="0" hangingPunct="0">
              <a:spcBef>
                <a:spcPct val="20000"/>
              </a:spcBef>
              <a:buFont typeface="Wingdings" pitchFamily="2" charset="2"/>
              <a:buChar char="§"/>
              <a:defRPr/>
            </a:pPr>
            <a:r>
              <a:rPr lang="en-US" sz="2800" kern="0" dirty="0" smtClean="0">
                <a:solidFill>
                  <a:schemeClr val="bg1"/>
                </a:solidFill>
                <a:latin typeface="Arial"/>
                <a:ea typeface="+mn-ea"/>
              </a:rPr>
              <a:t>Infla</a:t>
            </a:r>
            <a:r>
              <a:rPr lang="en-US" sz="2800" kern="0" dirty="0" smtClean="0">
                <a:solidFill>
                  <a:schemeClr val="bg1"/>
                </a:solidFill>
                <a:latin typeface="Arial"/>
              </a:rPr>
              <a:t>tion protection</a:t>
            </a:r>
          </a:p>
          <a:p>
            <a:pPr marL="514350" lvl="0" indent="-514350" eaLnBrk="0" hangingPunct="0">
              <a:spcBef>
                <a:spcPct val="20000"/>
              </a:spcBef>
              <a:buFont typeface="Wingdings" pitchFamily="2" charset="2"/>
              <a:buChar char="§"/>
              <a:defRPr/>
            </a:pPr>
            <a:r>
              <a:rPr lang="en-US" sz="2800" kern="0" dirty="0" smtClean="0">
                <a:solidFill>
                  <a:schemeClr val="bg1"/>
                </a:solidFill>
                <a:latin typeface="Arial"/>
                <a:ea typeface="+mn-ea"/>
              </a:rPr>
              <a:t>State reciprocity</a:t>
            </a:r>
          </a:p>
          <a:p>
            <a:pPr marL="514350" lvl="0" indent="-514350" eaLnBrk="0" hangingPunct="0">
              <a:spcBef>
                <a:spcPct val="20000"/>
              </a:spcBef>
              <a:buFont typeface="Wingdings" pitchFamily="2" charset="2"/>
              <a:buChar char="§"/>
              <a:defRPr/>
            </a:pPr>
            <a:r>
              <a:rPr lang="en-US" sz="2800" kern="0" dirty="0" smtClean="0">
                <a:solidFill>
                  <a:schemeClr val="bg1"/>
                </a:solidFill>
                <a:latin typeface="Arial"/>
              </a:rPr>
              <a:t>Exchange possible</a:t>
            </a:r>
          </a:p>
          <a:p>
            <a:pPr marL="514350" lvl="0" indent="-514350" eaLnBrk="0" hangingPunct="0">
              <a:spcBef>
                <a:spcPct val="20000"/>
              </a:spcBef>
              <a:buFont typeface="Wingdings" pitchFamily="2" charset="2"/>
              <a:buChar char="§"/>
              <a:defRPr/>
            </a:pPr>
            <a:r>
              <a:rPr lang="en-US" sz="2800" kern="0" dirty="0" smtClean="0">
                <a:solidFill>
                  <a:schemeClr val="bg1"/>
                </a:solidFill>
                <a:latin typeface="Arial"/>
                <a:ea typeface="+mn-ea"/>
              </a:rPr>
              <a:t>NAIC.org</a:t>
            </a:r>
          </a:p>
          <a:p>
            <a:pPr marL="514350" lvl="0" indent="-514350" eaLnBrk="0" hangingPunct="0">
              <a:spcBef>
                <a:spcPct val="20000"/>
              </a:spcBef>
              <a:defRPr/>
            </a:pPr>
            <a:endParaRPr lang="en-US" sz="2800" kern="0" dirty="0" smtClean="0">
              <a:solidFill>
                <a:schemeClr val="bg1"/>
              </a:solidFill>
              <a:latin typeface="Arial"/>
              <a:ea typeface="+mn-ea"/>
            </a:endParaRPr>
          </a:p>
        </p:txBody>
      </p:sp>
      <p:pic>
        <p:nvPicPr>
          <p:cNvPr id="1026" name="Picture 2"/>
          <p:cNvPicPr>
            <a:picLocks noChangeAspect="1" noChangeArrowheads="1"/>
          </p:cNvPicPr>
          <p:nvPr/>
        </p:nvPicPr>
        <p:blipFill>
          <a:blip r:embed="rId5" cstate="print"/>
          <a:stretch>
            <a:fillRect/>
          </a:stretch>
        </p:blipFill>
        <p:spPr bwMode="auto">
          <a:xfrm>
            <a:off x="609600" y="1314451"/>
            <a:ext cx="3822192" cy="2999232"/>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28600" y="171451"/>
            <a:ext cx="8915400" cy="500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fontAlgn="base" hangingPunct="0">
              <a:spcBef>
                <a:spcPct val="0"/>
              </a:spcBef>
              <a:spcAft>
                <a:spcPct val="0"/>
              </a:spcAft>
              <a:defRPr/>
            </a:pPr>
            <a:r>
              <a:rPr lang="en-US" sz="4800" b="1" noProof="0" dirty="0" smtClean="0">
                <a:solidFill>
                  <a:schemeClr val="bg1"/>
                </a:solidFill>
                <a:latin typeface="+mj-lt"/>
              </a:rPr>
              <a:t>Taking action steps</a:t>
            </a:r>
            <a:endParaRPr kumimoji="0" lang="en-US" sz="4800" b="1" i="0" u="none" strike="noStrike" kern="0" cap="none" spc="0" normalizeH="0" baseline="0" noProof="0" dirty="0" smtClean="0">
              <a:ln>
                <a:noFill/>
              </a:ln>
              <a:solidFill>
                <a:schemeClr val="bg1"/>
              </a:solidFill>
              <a:effectLst/>
              <a:uLnTx/>
              <a:uFillTx/>
              <a:latin typeface="+mj-lt"/>
              <a:ea typeface="+mj-ea"/>
              <a:cs typeface="ＭＳ Ｐゴシック"/>
            </a:endParaRPr>
          </a:p>
        </p:txBody>
      </p:sp>
      <p:sp>
        <p:nvSpPr>
          <p:cNvPr id="4" name="Rectangle 3"/>
          <p:cNvSpPr/>
          <p:nvPr/>
        </p:nvSpPr>
        <p:spPr>
          <a:xfrm>
            <a:off x="228600" y="1368207"/>
            <a:ext cx="5105400" cy="3108543"/>
          </a:xfrm>
          <a:prstGeom prst="rect">
            <a:avLst/>
          </a:prstGeom>
        </p:spPr>
        <p:txBody>
          <a:bodyPr wrap="square">
            <a:spAutoFit/>
          </a:bodyPr>
          <a:lstStyle/>
          <a:p>
            <a:pPr marL="514350" lvl="0" indent="-514350" eaLnBrk="0" hangingPunct="0">
              <a:spcBef>
                <a:spcPct val="20000"/>
              </a:spcBef>
              <a:defRPr/>
            </a:pPr>
            <a:r>
              <a:rPr lang="en-US" sz="2800" kern="0" dirty="0" smtClean="0">
                <a:solidFill>
                  <a:schemeClr val="bg1"/>
                </a:solidFill>
                <a:latin typeface="Arial"/>
              </a:rPr>
              <a:t>Consider:</a:t>
            </a:r>
          </a:p>
          <a:p>
            <a:pPr marL="514350" indent="-514350" eaLnBrk="0" hangingPunct="0">
              <a:spcBef>
                <a:spcPct val="20000"/>
              </a:spcBef>
              <a:buFont typeface="Wingdings" pitchFamily="2" charset="2"/>
              <a:buChar char="§"/>
              <a:defRPr/>
            </a:pPr>
            <a:r>
              <a:rPr lang="en-US" sz="2800" kern="0" dirty="0" smtClean="0">
                <a:solidFill>
                  <a:schemeClr val="bg1"/>
                </a:solidFill>
                <a:latin typeface="Arial"/>
              </a:rPr>
              <a:t>Home modifications</a:t>
            </a:r>
          </a:p>
          <a:p>
            <a:pPr marL="514350" indent="-514350" eaLnBrk="0" hangingPunct="0">
              <a:spcBef>
                <a:spcPct val="20000"/>
              </a:spcBef>
              <a:buFont typeface="Wingdings" pitchFamily="2" charset="2"/>
              <a:buChar char="§"/>
              <a:defRPr/>
            </a:pPr>
            <a:r>
              <a:rPr lang="en-US" sz="2800" kern="0" dirty="0" smtClean="0">
                <a:solidFill>
                  <a:schemeClr val="bg1"/>
                </a:solidFill>
                <a:latin typeface="Arial"/>
              </a:rPr>
              <a:t>Future relocation</a:t>
            </a:r>
          </a:p>
          <a:p>
            <a:pPr marL="514350" indent="-514350" eaLnBrk="0" hangingPunct="0">
              <a:spcBef>
                <a:spcPct val="20000"/>
              </a:spcBef>
              <a:buFont typeface="Wingdings" pitchFamily="2" charset="2"/>
              <a:buChar char="§"/>
              <a:defRPr/>
            </a:pPr>
            <a:r>
              <a:rPr lang="en-US" sz="2800" kern="0" dirty="0" smtClean="0">
                <a:solidFill>
                  <a:schemeClr val="bg1"/>
                </a:solidFill>
                <a:latin typeface="Arial"/>
                <a:ea typeface="+mn-ea"/>
              </a:rPr>
              <a:t>Lifestyle changes</a:t>
            </a:r>
          </a:p>
          <a:p>
            <a:pPr marL="514350" indent="-514350" eaLnBrk="0" hangingPunct="0">
              <a:spcBef>
                <a:spcPct val="20000"/>
              </a:spcBef>
              <a:buFont typeface="Wingdings" pitchFamily="2" charset="2"/>
              <a:buChar char="§"/>
              <a:defRPr/>
            </a:pPr>
            <a:r>
              <a:rPr lang="en-US" sz="2800" kern="0" dirty="0" smtClean="0">
                <a:solidFill>
                  <a:schemeClr val="bg1"/>
                </a:solidFill>
                <a:latin typeface="Arial"/>
              </a:rPr>
              <a:t>Payment options</a:t>
            </a:r>
          </a:p>
          <a:p>
            <a:pPr marL="514350" lvl="0" indent="-514350" eaLnBrk="0" hangingPunct="0">
              <a:spcBef>
                <a:spcPct val="20000"/>
              </a:spcBef>
              <a:defRPr/>
            </a:pPr>
            <a:endParaRPr lang="en-US" sz="2800" kern="0" dirty="0" smtClean="0">
              <a:solidFill>
                <a:schemeClr val="bg1"/>
              </a:solidFill>
              <a:latin typeface="Arial"/>
              <a:ea typeface="+mn-ea"/>
            </a:endParaRPr>
          </a:p>
        </p:txBody>
      </p:sp>
      <p:pic>
        <p:nvPicPr>
          <p:cNvPr id="2050" name="Picture 2" descr="C:\Documents and Settings\aheld\Local Settings\Temporary Internet Files\Content.IE5\DGB5TG80\MP900443186[1].jpg"/>
          <p:cNvPicPr>
            <a:picLocks noChangeAspect="1" noChangeArrowheads="1"/>
          </p:cNvPicPr>
          <p:nvPr/>
        </p:nvPicPr>
        <p:blipFill>
          <a:blip r:embed="rId5" cstate="print"/>
          <a:stretch>
            <a:fillRect/>
          </a:stretch>
        </p:blipFill>
        <p:spPr bwMode="auto">
          <a:xfrm>
            <a:off x="4343400" y="1314452"/>
            <a:ext cx="4259479" cy="2834640"/>
          </a:xfrm>
          <a:prstGeom prst="rect">
            <a:avLst/>
          </a:prstGeom>
          <a:ln>
            <a:noFill/>
          </a:ln>
          <a:effectLst>
            <a:outerShdw blurRad="292100" dist="139700" dir="2700000" algn="tl" rotWithShape="0">
              <a:srgbClr val="333333">
                <a:alpha val="65000"/>
              </a:srgbClr>
            </a:outerShdw>
          </a:effec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pic>
        <p:nvPicPr>
          <p:cNvPr id="9" name="Picture 2" descr="C:\Documents and Settings\aheld\Local Settings\Temporary Internet Files\Content.IE5\KCPLQJ9P\MP900315598[1].jpg"/>
          <p:cNvPicPr>
            <a:picLocks noChangeAspect="1" noChangeArrowheads="1"/>
          </p:cNvPicPr>
          <p:nvPr/>
        </p:nvPicPr>
        <p:blipFill>
          <a:blip r:embed="rId5" cstate="print"/>
          <a:stretch>
            <a:fillRect/>
          </a:stretch>
        </p:blipFill>
        <p:spPr bwMode="auto">
          <a:xfrm>
            <a:off x="2895600" y="1257300"/>
            <a:ext cx="3657600" cy="2609088"/>
          </a:xfrm>
          <a:prstGeom prst="rect">
            <a:avLst/>
          </a:prstGeom>
          <a:noFill/>
          <a:effectLst>
            <a:softEdge rad="127000"/>
          </a:effectLst>
        </p:spPr>
      </p:pic>
      <p:sp>
        <p:nvSpPr>
          <p:cNvPr id="10" name="Rectangle 4"/>
          <p:cNvSpPr>
            <a:spLocks noGrp="1" noChangeArrowheads="1"/>
          </p:cNvSpPr>
          <p:nvPr>
            <p:ph type="title" idx="4294967295"/>
          </p:nvPr>
        </p:nvSpPr>
        <p:spPr>
          <a:xfrm>
            <a:off x="296862" y="185738"/>
            <a:ext cx="7780338" cy="500063"/>
          </a:xfrm>
          <a:prstGeom prst="rect">
            <a:avLst/>
          </a:prstGeom>
        </p:spPr>
        <p:txBody>
          <a:bodyPr/>
          <a:lstStyle/>
          <a:p>
            <a:r>
              <a:rPr lang="en-US" sz="4800" b="1" dirty="0" smtClean="0">
                <a:latin typeface="+mj-lt"/>
              </a:rPr>
              <a:t>Q &amp; A time</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228600" y="171451"/>
            <a:ext cx="8915400" cy="500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0" cap="none" spc="0" normalizeH="0" baseline="0" noProof="0" dirty="0" smtClean="0">
                <a:ln>
                  <a:noFill/>
                </a:ln>
                <a:solidFill>
                  <a:schemeClr val="bg1"/>
                </a:solidFill>
                <a:effectLst/>
                <a:uLnTx/>
                <a:uFillTx/>
                <a:latin typeface="+mj-lt"/>
                <a:ea typeface="+mj-ea"/>
                <a:cs typeface="ＭＳ Ｐゴシック"/>
              </a:rPr>
              <a:t>Top 5 fears of those</a:t>
            </a:r>
            <a:r>
              <a:rPr kumimoji="0" lang="en-US" sz="4800" b="1" i="0" u="none" strike="noStrike" kern="0" cap="none" spc="0" normalizeH="0" noProof="0" dirty="0" smtClean="0">
                <a:ln>
                  <a:noFill/>
                </a:ln>
                <a:solidFill>
                  <a:schemeClr val="bg1"/>
                </a:solidFill>
                <a:effectLst/>
                <a:uLnTx/>
                <a:uFillTx/>
                <a:latin typeface="+mj-lt"/>
                <a:ea typeface="+mj-ea"/>
                <a:cs typeface="ＭＳ Ｐゴシック"/>
              </a:rPr>
              <a:t> 65+</a:t>
            </a:r>
            <a:endParaRPr kumimoji="0" lang="en-US" sz="4800" b="1" i="0" u="none" strike="noStrike" kern="0" cap="none" spc="0" normalizeH="0" baseline="0" noProof="0" dirty="0" smtClean="0">
              <a:ln>
                <a:noFill/>
              </a:ln>
              <a:solidFill>
                <a:schemeClr val="bg1"/>
              </a:solidFill>
              <a:effectLst/>
              <a:uLnTx/>
              <a:uFillTx/>
              <a:latin typeface="+mj-lt"/>
              <a:ea typeface="+mj-ea"/>
              <a:cs typeface="ＭＳ Ｐゴシック"/>
            </a:endParaRPr>
          </a:p>
        </p:txBody>
      </p:sp>
      <p:graphicFrame>
        <p:nvGraphicFramePr>
          <p:cNvPr id="3" name="Diagram 2"/>
          <p:cNvGraphicFramePr/>
          <p:nvPr>
            <p:extLst>
              <p:ext uri="{D42A27DB-BD31-4B8C-83A1-F6EECF244321}">
                <p14:modId xmlns:p14="http://schemas.microsoft.com/office/powerpoint/2010/main" val="1171550035"/>
              </p:ext>
            </p:extLst>
          </p:nvPr>
        </p:nvGraphicFramePr>
        <p:xfrm>
          <a:off x="2819400" y="862591"/>
          <a:ext cx="6096000" cy="3474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3124202" y="4400550"/>
            <a:ext cx="933269" cy="230832"/>
          </a:xfrm>
          <a:prstGeom prst="rect">
            <a:avLst/>
          </a:prstGeom>
          <a:noFill/>
        </p:spPr>
        <p:txBody>
          <a:bodyPr wrap="none" rtlCol="0">
            <a:spAutoFit/>
          </a:bodyPr>
          <a:lstStyle/>
          <a:p>
            <a:r>
              <a:rPr lang="en-US" sz="900" dirty="0" smtClean="0"/>
              <a:t>Source: </a:t>
            </a:r>
            <a:r>
              <a:rPr lang="en-US" sz="900" dirty="0" err="1" smtClean="0"/>
              <a:t>PRWeb</a:t>
            </a:r>
            <a:r>
              <a:rPr lang="en-US" sz="900" dirty="0" smtClean="0"/>
              <a:t>.</a:t>
            </a:r>
            <a:endParaRPr lang="en-US" sz="900" dirty="0"/>
          </a:p>
        </p:txBody>
      </p:sp>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1520" y="1123950"/>
            <a:ext cx="2011680" cy="30175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6" name="Rectangle 2"/>
          <p:cNvSpPr txBox="1">
            <a:spLocks noGrp="1" noChangeArrowheads="1"/>
          </p:cNvSpPr>
          <p:nvPr>
            <p:ph type="title" idx="4294967295"/>
          </p:nvPr>
        </p:nvSpPr>
        <p:spPr bwMode="auto">
          <a:xfrm>
            <a:off x="914403" y="2000251"/>
            <a:ext cx="8812213" cy="500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6000" b="1" i="1" u="none" strike="noStrike" kern="0" cap="none" spc="0" normalizeH="0" baseline="0" noProof="0" dirty="0" smtClean="0">
                <a:ln>
                  <a:noFill/>
                </a:ln>
                <a:solidFill>
                  <a:schemeClr val="bg1"/>
                </a:solidFill>
                <a:effectLst/>
                <a:uLnTx/>
                <a:uFillTx/>
                <a:latin typeface="+mj-lt"/>
                <a:ea typeface="+mj-ea"/>
                <a:cs typeface="ＭＳ Ｐゴシック"/>
              </a:rPr>
              <a:t>Thank</a:t>
            </a:r>
            <a:r>
              <a:rPr kumimoji="0" lang="en-US" sz="6000" b="1" i="1" u="none" strike="noStrike" kern="0" cap="none" spc="0" normalizeH="0" noProof="0" dirty="0" smtClean="0">
                <a:ln>
                  <a:noFill/>
                </a:ln>
                <a:solidFill>
                  <a:schemeClr val="bg1"/>
                </a:solidFill>
                <a:effectLst/>
                <a:uLnTx/>
                <a:uFillTx/>
                <a:latin typeface="+mj-lt"/>
                <a:ea typeface="+mj-ea"/>
                <a:cs typeface="ＭＳ Ｐゴシック"/>
              </a:rPr>
              <a:t> you for coming!</a:t>
            </a:r>
            <a:endParaRPr kumimoji="0" lang="en-US" sz="6000" b="1" i="1" u="none" strike="noStrike" kern="0" cap="none" spc="0" normalizeH="0" baseline="0" noProof="0" dirty="0" smtClean="0">
              <a:ln>
                <a:noFill/>
              </a:ln>
              <a:solidFill>
                <a:schemeClr val="bg1"/>
              </a:solidFill>
              <a:effectLst/>
              <a:uLnTx/>
              <a:uFillTx/>
              <a:latin typeface="+mj-lt"/>
              <a:ea typeface="+mj-ea"/>
              <a:cs typeface="ＭＳ Ｐゴシック"/>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28600" y="171451"/>
            <a:ext cx="8915400" cy="500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0" cap="none" spc="0" normalizeH="0" baseline="0" noProof="0" dirty="0" smtClean="0">
                <a:ln>
                  <a:noFill/>
                </a:ln>
                <a:solidFill>
                  <a:schemeClr val="bg1"/>
                </a:solidFill>
                <a:effectLst/>
                <a:uLnTx/>
                <a:uFillTx/>
                <a:latin typeface="+mj-lt"/>
                <a:ea typeface="+mj-ea"/>
                <a:cs typeface="ＭＳ Ｐゴシック"/>
              </a:rPr>
              <a:t>Long-term care stats</a:t>
            </a:r>
          </a:p>
        </p:txBody>
      </p:sp>
      <p:sp>
        <p:nvSpPr>
          <p:cNvPr id="4" name="Rectangle 3"/>
          <p:cNvSpPr/>
          <p:nvPr/>
        </p:nvSpPr>
        <p:spPr>
          <a:xfrm>
            <a:off x="3485204" y="965853"/>
            <a:ext cx="5506395" cy="3699474"/>
          </a:xfrm>
          <a:prstGeom prst="rect">
            <a:avLst/>
          </a:prstGeom>
        </p:spPr>
        <p:txBody>
          <a:bodyPr wrap="square">
            <a:spAutoFit/>
          </a:bodyPr>
          <a:lstStyle/>
          <a:p>
            <a:pPr marL="514350" lvl="0" indent="-514350" eaLnBrk="0" hangingPunct="0">
              <a:spcBef>
                <a:spcPct val="20000"/>
              </a:spcBef>
              <a:buFont typeface="Wingdings" pitchFamily="2" charset="2"/>
              <a:buChar char="§"/>
              <a:defRPr/>
            </a:pPr>
            <a:r>
              <a:rPr lang="en-US" sz="2800" kern="0" dirty="0" smtClean="0">
                <a:solidFill>
                  <a:schemeClr val="bg1"/>
                </a:solidFill>
                <a:latin typeface="Arial"/>
                <a:ea typeface="+mn-ea"/>
              </a:rPr>
              <a:t>70% will need LTC</a:t>
            </a:r>
          </a:p>
          <a:p>
            <a:pPr marL="514350" lvl="0" indent="-514350" eaLnBrk="0" hangingPunct="0">
              <a:spcBef>
                <a:spcPct val="20000"/>
              </a:spcBef>
              <a:buFont typeface="Wingdings" pitchFamily="2" charset="2"/>
              <a:buChar char="§"/>
              <a:defRPr/>
            </a:pPr>
            <a:r>
              <a:rPr lang="en-US" sz="2800" kern="0" dirty="0" smtClean="0">
                <a:solidFill>
                  <a:schemeClr val="bg1"/>
                </a:solidFill>
                <a:latin typeface="Arial"/>
                <a:ea typeface="+mn-ea"/>
              </a:rPr>
              <a:t>40% will need </a:t>
            </a:r>
            <a:br>
              <a:rPr lang="en-US" sz="2800" kern="0" dirty="0" smtClean="0">
                <a:solidFill>
                  <a:schemeClr val="bg1"/>
                </a:solidFill>
                <a:latin typeface="Arial"/>
                <a:ea typeface="+mn-ea"/>
              </a:rPr>
            </a:br>
            <a:r>
              <a:rPr lang="en-US" sz="2800" kern="0" dirty="0" smtClean="0">
                <a:solidFill>
                  <a:schemeClr val="bg1"/>
                </a:solidFill>
                <a:latin typeface="Arial"/>
                <a:ea typeface="+mn-ea"/>
              </a:rPr>
              <a:t>nursing home care</a:t>
            </a:r>
          </a:p>
          <a:p>
            <a:pPr marL="514350" lvl="0" indent="-514350" eaLnBrk="0" hangingPunct="0">
              <a:spcBef>
                <a:spcPct val="20000"/>
              </a:spcBef>
              <a:buFont typeface="Wingdings" pitchFamily="2" charset="2"/>
              <a:buChar char="§"/>
              <a:defRPr/>
            </a:pPr>
            <a:r>
              <a:rPr lang="en-US" sz="2800" kern="0" dirty="0" smtClean="0">
                <a:solidFill>
                  <a:schemeClr val="bg1"/>
                </a:solidFill>
                <a:latin typeface="Arial"/>
                <a:ea typeface="+mn-ea"/>
              </a:rPr>
              <a:t>40% of patients are </a:t>
            </a:r>
            <a:br>
              <a:rPr lang="en-US" sz="2800" kern="0" dirty="0" smtClean="0">
                <a:solidFill>
                  <a:schemeClr val="bg1"/>
                </a:solidFill>
                <a:latin typeface="Arial"/>
                <a:ea typeface="+mn-ea"/>
              </a:rPr>
            </a:br>
            <a:r>
              <a:rPr lang="en-US" sz="2800" kern="0" dirty="0" smtClean="0">
                <a:solidFill>
                  <a:schemeClr val="bg1"/>
                </a:solidFill>
                <a:latin typeface="Arial"/>
                <a:ea typeface="+mn-ea"/>
              </a:rPr>
              <a:t>younger than 64</a:t>
            </a:r>
          </a:p>
          <a:p>
            <a:pPr marL="514350" lvl="0" indent="-514350" eaLnBrk="0" hangingPunct="0">
              <a:spcBef>
                <a:spcPct val="20000"/>
              </a:spcBef>
              <a:buFont typeface="Wingdings" pitchFamily="2" charset="2"/>
              <a:buChar char="§"/>
              <a:defRPr/>
            </a:pPr>
            <a:r>
              <a:rPr lang="en-US" sz="2800" kern="0" dirty="0" smtClean="0">
                <a:solidFill>
                  <a:schemeClr val="bg1"/>
                </a:solidFill>
                <a:latin typeface="Arial"/>
              </a:rPr>
              <a:t>Risk factors: age, </a:t>
            </a:r>
            <a:br>
              <a:rPr lang="en-US" sz="2800" kern="0" dirty="0" smtClean="0">
                <a:solidFill>
                  <a:schemeClr val="bg1"/>
                </a:solidFill>
                <a:latin typeface="Arial"/>
              </a:rPr>
            </a:br>
            <a:r>
              <a:rPr lang="en-US" sz="2800" kern="0" dirty="0" smtClean="0">
                <a:solidFill>
                  <a:schemeClr val="bg1"/>
                </a:solidFill>
                <a:latin typeface="Arial"/>
              </a:rPr>
              <a:t>family history &amp; health habits</a:t>
            </a:r>
          </a:p>
          <a:p>
            <a:pPr lvl="0" eaLnBrk="0" hangingPunct="0">
              <a:spcBef>
                <a:spcPct val="20000"/>
              </a:spcBef>
              <a:defRPr/>
            </a:pPr>
            <a:endParaRPr lang="en-US" sz="900" kern="0" dirty="0" smtClean="0">
              <a:solidFill>
                <a:schemeClr val="bg1"/>
              </a:solidFill>
              <a:latin typeface="Arial"/>
              <a:ea typeface="+mn-ea"/>
            </a:endParaRPr>
          </a:p>
          <a:p>
            <a:pPr lvl="0" eaLnBrk="0" hangingPunct="0">
              <a:spcBef>
                <a:spcPct val="20000"/>
              </a:spcBef>
              <a:defRPr/>
            </a:pPr>
            <a:r>
              <a:rPr lang="en-US" sz="900" kern="0" dirty="0" smtClean="0">
                <a:solidFill>
                  <a:schemeClr val="bg1"/>
                </a:solidFill>
                <a:latin typeface="Arial"/>
              </a:rPr>
              <a:t>Sources: LongTermCare.gov, National Center on Caregiving</a:t>
            </a:r>
          </a:p>
        </p:txBody>
      </p:sp>
      <p:pic>
        <p:nvPicPr>
          <p:cNvPr id="1026" name="Picture 2" descr="C:\Documents and Settings\aheld\Local Settings\Temporary Internet Files\Content.IE5\GY9G0BID\MP900407502[1].jpg"/>
          <p:cNvPicPr>
            <a:picLocks noChangeAspect="1" noChangeArrowheads="1"/>
          </p:cNvPicPr>
          <p:nvPr/>
        </p:nvPicPr>
        <p:blipFill>
          <a:blip r:embed="rId3" cstate="print"/>
          <a:stretch>
            <a:fillRect/>
          </a:stretch>
        </p:blipFill>
        <p:spPr bwMode="auto">
          <a:xfrm>
            <a:off x="900555" y="895350"/>
            <a:ext cx="2561559" cy="3840480"/>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28600" y="171451"/>
            <a:ext cx="8915400" cy="500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0" cap="none" spc="0" normalizeH="0" baseline="0" noProof="0" dirty="0" smtClean="0">
                <a:ln>
                  <a:noFill/>
                </a:ln>
                <a:solidFill>
                  <a:schemeClr val="bg1"/>
                </a:solidFill>
                <a:effectLst/>
                <a:uLnTx/>
                <a:uFillTx/>
                <a:latin typeface="+mj-lt"/>
                <a:ea typeface="+mj-ea"/>
                <a:cs typeface="ＭＳ Ｐゴシック"/>
              </a:rPr>
              <a:t>Long-term care</a:t>
            </a:r>
          </a:p>
        </p:txBody>
      </p:sp>
      <p:sp>
        <p:nvSpPr>
          <p:cNvPr id="4" name="Rectangle 3"/>
          <p:cNvSpPr/>
          <p:nvPr/>
        </p:nvSpPr>
        <p:spPr>
          <a:xfrm>
            <a:off x="533400" y="1714500"/>
            <a:ext cx="3657600" cy="2074414"/>
          </a:xfrm>
          <a:prstGeom prst="rect">
            <a:avLst/>
          </a:prstGeom>
        </p:spPr>
        <p:txBody>
          <a:bodyPr wrap="square">
            <a:spAutoFit/>
          </a:bodyPr>
          <a:lstStyle/>
          <a:p>
            <a:pPr marL="514350" lvl="0" indent="-514350" eaLnBrk="0" hangingPunct="0">
              <a:spcBef>
                <a:spcPct val="20000"/>
              </a:spcBef>
              <a:buFont typeface="Wingdings" pitchFamily="2" charset="2"/>
              <a:buChar char="§"/>
              <a:defRPr/>
            </a:pPr>
            <a:r>
              <a:rPr lang="en-US" sz="2800" kern="0" dirty="0" smtClean="0">
                <a:solidFill>
                  <a:schemeClr val="bg1"/>
                </a:solidFill>
                <a:latin typeface="Arial"/>
                <a:ea typeface="+mn-ea"/>
              </a:rPr>
              <a:t>Skilled care</a:t>
            </a:r>
          </a:p>
          <a:p>
            <a:pPr marL="514350" lvl="0" indent="-514350" eaLnBrk="0" hangingPunct="0">
              <a:spcBef>
                <a:spcPct val="20000"/>
              </a:spcBef>
              <a:buFont typeface="Wingdings" pitchFamily="2" charset="2"/>
              <a:buChar char="§"/>
              <a:defRPr/>
            </a:pPr>
            <a:r>
              <a:rPr lang="en-US" sz="2800" kern="0" dirty="0" smtClean="0">
                <a:solidFill>
                  <a:schemeClr val="bg1"/>
                </a:solidFill>
                <a:latin typeface="Arial"/>
                <a:ea typeface="+mn-ea"/>
              </a:rPr>
              <a:t>Intermediate care</a:t>
            </a:r>
          </a:p>
          <a:p>
            <a:pPr marL="514350" lvl="0" indent="-514350" eaLnBrk="0" hangingPunct="0">
              <a:spcBef>
                <a:spcPct val="20000"/>
              </a:spcBef>
              <a:buFont typeface="Wingdings" pitchFamily="2" charset="2"/>
              <a:buChar char="§"/>
              <a:defRPr/>
            </a:pPr>
            <a:r>
              <a:rPr lang="en-US" sz="2800" kern="0" dirty="0" smtClean="0">
                <a:solidFill>
                  <a:schemeClr val="bg1"/>
                </a:solidFill>
                <a:latin typeface="Arial"/>
                <a:ea typeface="+mn-ea"/>
              </a:rPr>
              <a:t>Custodial care</a:t>
            </a:r>
          </a:p>
          <a:p>
            <a:pPr marL="514350" lvl="0" indent="-514350" eaLnBrk="0" hangingPunct="0">
              <a:spcBef>
                <a:spcPct val="20000"/>
              </a:spcBef>
              <a:defRPr/>
            </a:pPr>
            <a:endParaRPr lang="en-US" sz="2800" kern="0" dirty="0" smtClean="0">
              <a:solidFill>
                <a:schemeClr val="bg1"/>
              </a:solidFill>
              <a:latin typeface="Arial"/>
              <a:ea typeface="+mn-ea"/>
            </a:endParaRPr>
          </a:p>
        </p:txBody>
      </p:sp>
      <p:pic>
        <p:nvPicPr>
          <p:cNvPr id="1028" name="Picture 4" descr="C:\Documents and Settings\aheld\Local Settings\Temporary Internet Files\Content.IE5\KCPLQJ9P\MP900407473[1].jpg"/>
          <p:cNvPicPr>
            <a:picLocks noChangeAspect="1" noChangeArrowheads="1"/>
          </p:cNvPicPr>
          <p:nvPr/>
        </p:nvPicPr>
        <p:blipFill>
          <a:blip r:embed="rId3" cstate="print"/>
          <a:stretch>
            <a:fillRect/>
          </a:stretch>
        </p:blipFill>
        <p:spPr bwMode="auto">
          <a:xfrm>
            <a:off x="4234954" y="971550"/>
            <a:ext cx="4528046" cy="30175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28600" y="171451"/>
            <a:ext cx="8915400" cy="500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0" cap="none" spc="0" normalizeH="0" baseline="0" noProof="0" dirty="0" smtClean="0">
                <a:ln>
                  <a:noFill/>
                </a:ln>
                <a:solidFill>
                  <a:schemeClr val="bg1"/>
                </a:solidFill>
                <a:effectLst/>
                <a:uLnTx/>
                <a:uFillTx/>
                <a:latin typeface="+mj-lt"/>
                <a:ea typeface="+mj-ea"/>
                <a:cs typeface="ＭＳ Ｐゴシック"/>
              </a:rPr>
              <a:t>Skilled care</a:t>
            </a:r>
          </a:p>
        </p:txBody>
      </p:sp>
      <p:sp>
        <p:nvSpPr>
          <p:cNvPr id="4" name="Rectangle 3"/>
          <p:cNvSpPr/>
          <p:nvPr/>
        </p:nvSpPr>
        <p:spPr>
          <a:xfrm>
            <a:off x="533400" y="1352550"/>
            <a:ext cx="4038600" cy="2936188"/>
          </a:xfrm>
          <a:prstGeom prst="rect">
            <a:avLst/>
          </a:prstGeom>
        </p:spPr>
        <p:txBody>
          <a:bodyPr wrap="square">
            <a:spAutoFit/>
          </a:bodyPr>
          <a:lstStyle/>
          <a:p>
            <a:pPr marL="514350" lvl="0" indent="-514350" eaLnBrk="0" hangingPunct="0">
              <a:spcBef>
                <a:spcPct val="20000"/>
              </a:spcBef>
              <a:buFont typeface="Wingdings" pitchFamily="2" charset="2"/>
              <a:buChar char="§"/>
              <a:defRPr/>
            </a:pPr>
            <a:r>
              <a:rPr lang="en-US" sz="2800" kern="0" dirty="0" smtClean="0">
                <a:solidFill>
                  <a:schemeClr val="bg1"/>
                </a:solidFill>
                <a:latin typeface="Arial"/>
                <a:ea typeface="+mn-ea"/>
              </a:rPr>
              <a:t>Doctor-ordered</a:t>
            </a:r>
          </a:p>
          <a:p>
            <a:pPr marL="514350" lvl="0" indent="-514350" eaLnBrk="0" hangingPunct="0">
              <a:spcBef>
                <a:spcPct val="20000"/>
              </a:spcBef>
              <a:buFont typeface="Wingdings" pitchFamily="2" charset="2"/>
              <a:buChar char="§"/>
              <a:defRPr/>
            </a:pPr>
            <a:r>
              <a:rPr lang="en-US" sz="2800" kern="0" dirty="0" smtClean="0">
                <a:solidFill>
                  <a:schemeClr val="bg1"/>
                </a:solidFill>
                <a:latin typeface="Arial"/>
                <a:ea typeface="+mn-ea"/>
              </a:rPr>
              <a:t>Performed by licensed </a:t>
            </a:r>
            <a:br>
              <a:rPr lang="en-US" sz="2800" kern="0" dirty="0" smtClean="0">
                <a:solidFill>
                  <a:schemeClr val="bg1"/>
                </a:solidFill>
                <a:latin typeface="Arial"/>
                <a:ea typeface="+mn-ea"/>
              </a:rPr>
            </a:br>
            <a:r>
              <a:rPr lang="en-US" sz="2800" kern="0" dirty="0" smtClean="0">
                <a:solidFill>
                  <a:schemeClr val="bg1"/>
                </a:solidFill>
                <a:latin typeface="Arial"/>
                <a:ea typeface="+mn-ea"/>
              </a:rPr>
              <a:t>medical personnel</a:t>
            </a:r>
          </a:p>
          <a:p>
            <a:pPr marL="514350" lvl="0" indent="-514350" eaLnBrk="0" hangingPunct="0">
              <a:spcBef>
                <a:spcPct val="20000"/>
              </a:spcBef>
              <a:buFont typeface="Wingdings" pitchFamily="2" charset="2"/>
              <a:buChar char="§"/>
              <a:defRPr/>
            </a:pPr>
            <a:r>
              <a:rPr lang="en-US" sz="2800" kern="0" dirty="0" smtClean="0">
                <a:solidFill>
                  <a:schemeClr val="bg1"/>
                </a:solidFill>
                <a:latin typeface="Arial"/>
                <a:ea typeface="+mn-ea"/>
              </a:rPr>
              <a:t>Medically necessary</a:t>
            </a:r>
          </a:p>
          <a:p>
            <a:pPr marL="514350" lvl="0" indent="-514350" eaLnBrk="0" hangingPunct="0">
              <a:spcBef>
                <a:spcPct val="20000"/>
              </a:spcBef>
              <a:defRPr/>
            </a:pPr>
            <a:endParaRPr lang="en-US" sz="2800" kern="0" dirty="0" smtClean="0">
              <a:solidFill>
                <a:schemeClr val="bg1"/>
              </a:solidFill>
              <a:latin typeface="Arial"/>
              <a:ea typeface="+mn-ea"/>
            </a:endParaRPr>
          </a:p>
        </p:txBody>
      </p:sp>
      <p:pic>
        <p:nvPicPr>
          <p:cNvPr id="2050" name="Picture 2" descr="C:\Documents and Settings\aheld\Local Settings\Temporary Internet Files\Content.IE5\2G7MU52Y\MP900422130[1].jpg"/>
          <p:cNvPicPr>
            <a:picLocks noChangeAspect="1" noChangeArrowheads="1"/>
          </p:cNvPicPr>
          <p:nvPr/>
        </p:nvPicPr>
        <p:blipFill rotWithShape="1">
          <a:blip r:embed="rId5" cstate="print"/>
          <a:srcRect r="16826"/>
          <a:stretch/>
        </p:blipFill>
        <p:spPr bwMode="auto">
          <a:xfrm>
            <a:off x="4800603" y="971550"/>
            <a:ext cx="3880311" cy="3108960"/>
          </a:xfrm>
          <a:prstGeom prst="rect">
            <a:avLst/>
          </a:prstGeom>
          <a:ln>
            <a:noFill/>
          </a:ln>
          <a:effectLst>
            <a:outerShdw blurRad="190500" algn="tl" rotWithShape="0">
              <a:srgbClr val="000000">
                <a:alpha val="70000"/>
              </a:srgbClr>
            </a:outerShdw>
          </a:effec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28600" y="171451"/>
            <a:ext cx="8915400" cy="500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0" cap="none" spc="0" normalizeH="0" baseline="0" noProof="0" dirty="0" smtClean="0">
                <a:ln>
                  <a:noFill/>
                </a:ln>
                <a:solidFill>
                  <a:schemeClr val="bg1"/>
                </a:solidFill>
                <a:effectLst/>
                <a:uLnTx/>
                <a:uFillTx/>
                <a:latin typeface="+mj-lt"/>
                <a:ea typeface="+mj-ea"/>
                <a:cs typeface="ＭＳ Ｐゴシック"/>
              </a:rPr>
              <a:t>Intermediate care</a:t>
            </a:r>
          </a:p>
        </p:txBody>
      </p:sp>
      <p:sp>
        <p:nvSpPr>
          <p:cNvPr id="4" name="Rectangle 3"/>
          <p:cNvSpPr/>
          <p:nvPr/>
        </p:nvSpPr>
        <p:spPr>
          <a:xfrm>
            <a:off x="914400" y="1388162"/>
            <a:ext cx="4572000" cy="2936188"/>
          </a:xfrm>
          <a:prstGeom prst="rect">
            <a:avLst/>
          </a:prstGeom>
        </p:spPr>
        <p:txBody>
          <a:bodyPr wrap="square">
            <a:spAutoFit/>
          </a:bodyPr>
          <a:lstStyle/>
          <a:p>
            <a:pPr marL="514350" lvl="0" indent="-514350" eaLnBrk="0" hangingPunct="0">
              <a:spcBef>
                <a:spcPct val="20000"/>
              </a:spcBef>
              <a:buFont typeface="Wingdings" pitchFamily="2" charset="2"/>
              <a:buChar char="§"/>
              <a:defRPr/>
            </a:pPr>
            <a:r>
              <a:rPr lang="en-US" sz="2800" kern="0" dirty="0" smtClean="0">
                <a:solidFill>
                  <a:schemeClr val="bg1"/>
                </a:solidFill>
                <a:latin typeface="Arial"/>
                <a:ea typeface="+mn-ea"/>
              </a:rPr>
              <a:t>Doctor-ordered</a:t>
            </a:r>
          </a:p>
          <a:p>
            <a:pPr marL="514350" lvl="0" indent="-514350" eaLnBrk="0" hangingPunct="0">
              <a:spcBef>
                <a:spcPct val="20000"/>
              </a:spcBef>
              <a:buFont typeface="Wingdings" pitchFamily="2" charset="2"/>
              <a:buChar char="§"/>
              <a:defRPr/>
            </a:pPr>
            <a:r>
              <a:rPr lang="en-US" sz="2800" kern="0" dirty="0" smtClean="0">
                <a:solidFill>
                  <a:schemeClr val="bg1"/>
                </a:solidFill>
                <a:latin typeface="Arial"/>
                <a:ea typeface="+mn-ea"/>
              </a:rPr>
              <a:t>Performed by nurses, therapists and aides</a:t>
            </a:r>
          </a:p>
          <a:p>
            <a:pPr marL="514350" lvl="0" indent="-514350" eaLnBrk="0" hangingPunct="0">
              <a:spcBef>
                <a:spcPct val="20000"/>
              </a:spcBef>
              <a:buFont typeface="Wingdings" pitchFamily="2" charset="2"/>
              <a:buChar char="§"/>
              <a:defRPr/>
            </a:pPr>
            <a:r>
              <a:rPr lang="en-US" sz="2800" kern="0" dirty="0" smtClean="0">
                <a:solidFill>
                  <a:schemeClr val="bg1"/>
                </a:solidFill>
                <a:latin typeface="Arial"/>
                <a:ea typeface="+mn-ea"/>
              </a:rPr>
              <a:t>For the medically stable, but not independent</a:t>
            </a:r>
          </a:p>
          <a:p>
            <a:pPr marL="514350" lvl="0" indent="-514350" eaLnBrk="0" hangingPunct="0">
              <a:spcBef>
                <a:spcPct val="20000"/>
              </a:spcBef>
              <a:defRPr/>
            </a:pPr>
            <a:endParaRPr lang="en-US" sz="2800" kern="0" dirty="0" smtClean="0">
              <a:solidFill>
                <a:schemeClr val="bg1"/>
              </a:solidFill>
              <a:latin typeface="Arial"/>
              <a:ea typeface="+mn-ea"/>
            </a:endParaRPr>
          </a:p>
        </p:txBody>
      </p:sp>
      <p:pic>
        <p:nvPicPr>
          <p:cNvPr id="5" name="Picture 3" descr="C:\Documents and Settings\aheld\Local Settings\Temporary Internet Files\Content.IE5\CR913R0O\MP900422344[1].jpg"/>
          <p:cNvPicPr>
            <a:picLocks noChangeAspect="1" noChangeArrowheads="1"/>
          </p:cNvPicPr>
          <p:nvPr/>
        </p:nvPicPr>
        <p:blipFill>
          <a:blip r:embed="rId5" cstate="print"/>
          <a:stretch>
            <a:fillRect/>
          </a:stretch>
        </p:blipFill>
        <p:spPr bwMode="auto">
          <a:xfrm>
            <a:off x="5820579" y="914400"/>
            <a:ext cx="2256621" cy="33832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28600" y="171451"/>
            <a:ext cx="8915400" cy="500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0" cap="none" spc="0" normalizeH="0" baseline="0" noProof="0" dirty="0" smtClean="0">
                <a:ln>
                  <a:noFill/>
                </a:ln>
                <a:solidFill>
                  <a:schemeClr val="bg1"/>
                </a:solidFill>
                <a:effectLst/>
                <a:uLnTx/>
                <a:uFillTx/>
                <a:latin typeface="+mj-lt"/>
                <a:ea typeface="+mj-ea"/>
                <a:cs typeface="ＭＳ Ｐゴシック"/>
              </a:rPr>
              <a:t>Custodial care</a:t>
            </a:r>
          </a:p>
        </p:txBody>
      </p:sp>
      <p:sp>
        <p:nvSpPr>
          <p:cNvPr id="4" name="Rectangle 3"/>
          <p:cNvSpPr/>
          <p:nvPr/>
        </p:nvSpPr>
        <p:spPr>
          <a:xfrm>
            <a:off x="914400" y="1371602"/>
            <a:ext cx="5105400" cy="2936188"/>
          </a:xfrm>
          <a:prstGeom prst="rect">
            <a:avLst/>
          </a:prstGeom>
        </p:spPr>
        <p:txBody>
          <a:bodyPr wrap="square">
            <a:spAutoFit/>
          </a:bodyPr>
          <a:lstStyle/>
          <a:p>
            <a:pPr marL="514350" indent="-514350" eaLnBrk="0" hangingPunct="0">
              <a:spcBef>
                <a:spcPct val="20000"/>
              </a:spcBef>
              <a:buFont typeface="Wingdings" pitchFamily="2" charset="2"/>
              <a:buChar char="§"/>
              <a:defRPr/>
            </a:pPr>
            <a:r>
              <a:rPr lang="en-US" sz="2800" kern="0" dirty="0">
                <a:solidFill>
                  <a:schemeClr val="bg1"/>
                </a:solidFill>
                <a:latin typeface="Arial"/>
              </a:rPr>
              <a:t>Assistance with </a:t>
            </a:r>
            <a:r>
              <a:rPr lang="en-US" sz="2800" kern="0" dirty="0" smtClean="0">
                <a:solidFill>
                  <a:schemeClr val="bg1"/>
                </a:solidFill>
                <a:latin typeface="Arial"/>
              </a:rPr>
              <a:t>daily activities at home or </a:t>
            </a:r>
            <a:br>
              <a:rPr lang="en-US" sz="2800" kern="0" dirty="0" smtClean="0">
                <a:solidFill>
                  <a:schemeClr val="bg1"/>
                </a:solidFill>
                <a:latin typeface="Arial"/>
              </a:rPr>
            </a:br>
            <a:r>
              <a:rPr lang="en-US" sz="2800" kern="0" dirty="0" smtClean="0">
                <a:solidFill>
                  <a:schemeClr val="bg1"/>
                </a:solidFill>
                <a:latin typeface="Arial"/>
              </a:rPr>
              <a:t>in a care facility</a:t>
            </a:r>
            <a:endParaRPr lang="en-US" sz="2800" kern="0" dirty="0">
              <a:solidFill>
                <a:schemeClr val="bg1"/>
              </a:solidFill>
              <a:latin typeface="Arial"/>
            </a:endParaRPr>
          </a:p>
          <a:p>
            <a:pPr marL="514350" lvl="0" indent="-514350" eaLnBrk="0" hangingPunct="0">
              <a:spcBef>
                <a:spcPct val="20000"/>
              </a:spcBef>
              <a:buFont typeface="Wingdings" pitchFamily="2" charset="2"/>
              <a:buChar char="§"/>
              <a:defRPr/>
            </a:pPr>
            <a:r>
              <a:rPr lang="en-US" sz="2800" kern="0" smtClean="0">
                <a:solidFill>
                  <a:schemeClr val="bg1"/>
                </a:solidFill>
                <a:latin typeface="Arial"/>
                <a:ea typeface="+mn-ea"/>
              </a:rPr>
              <a:t>Not </a:t>
            </a:r>
            <a:r>
              <a:rPr lang="en-US" sz="2800" kern="0" dirty="0" smtClean="0">
                <a:solidFill>
                  <a:schemeClr val="bg1"/>
                </a:solidFill>
                <a:latin typeface="Arial"/>
                <a:ea typeface="+mn-ea"/>
              </a:rPr>
              <a:t>covered by Medicare</a:t>
            </a:r>
          </a:p>
          <a:p>
            <a:pPr marL="514350" lvl="0" indent="-514350" eaLnBrk="0" hangingPunct="0">
              <a:spcBef>
                <a:spcPct val="20000"/>
              </a:spcBef>
              <a:buFont typeface="Wingdings" pitchFamily="2" charset="2"/>
              <a:buChar char="§"/>
              <a:defRPr/>
            </a:pPr>
            <a:r>
              <a:rPr lang="en-US" sz="2800" kern="0" dirty="0" smtClean="0">
                <a:solidFill>
                  <a:schemeClr val="bg1"/>
                </a:solidFill>
                <a:latin typeface="Arial"/>
              </a:rPr>
              <a:t>Covered by LTC insurance</a:t>
            </a:r>
          </a:p>
          <a:p>
            <a:pPr marL="514350" lvl="0" indent="-514350" eaLnBrk="0" hangingPunct="0">
              <a:spcBef>
                <a:spcPct val="20000"/>
              </a:spcBef>
              <a:defRPr/>
            </a:pPr>
            <a:endParaRPr lang="en-US" sz="2800" kern="0" dirty="0" smtClean="0">
              <a:solidFill>
                <a:schemeClr val="bg1"/>
              </a:solidFill>
              <a:latin typeface="Arial"/>
              <a:ea typeface="+mn-ea"/>
            </a:endParaRPr>
          </a:p>
        </p:txBody>
      </p:sp>
      <p:pic>
        <p:nvPicPr>
          <p:cNvPr id="2050" name="Picture 2" descr="C:\Documents and Settings\aheld\Local Settings\Temporary Internet Files\Content.IE5\GY9G0BID\MP900448570[1].jpg"/>
          <p:cNvPicPr>
            <a:picLocks noChangeAspect="1" noChangeArrowheads="1"/>
          </p:cNvPicPr>
          <p:nvPr/>
        </p:nvPicPr>
        <p:blipFill>
          <a:blip r:embed="rId5" cstate="print"/>
          <a:stretch>
            <a:fillRect/>
          </a:stretch>
        </p:blipFill>
        <p:spPr bwMode="auto">
          <a:xfrm>
            <a:off x="6065520" y="971550"/>
            <a:ext cx="2316480" cy="3474720"/>
          </a:xfrm>
          <a:prstGeom prst="rect">
            <a:avLst/>
          </a:prstGeom>
          <a:ln>
            <a:noFill/>
          </a:ln>
          <a:effectLst>
            <a:softEdge rad="112500"/>
          </a:effec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28600" y="171451"/>
            <a:ext cx="8915400" cy="500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0" cap="none" spc="0" normalizeH="0" baseline="0" noProof="0" dirty="0" smtClean="0">
                <a:ln>
                  <a:noFill/>
                </a:ln>
                <a:solidFill>
                  <a:schemeClr val="bg1"/>
                </a:solidFill>
                <a:effectLst/>
                <a:uLnTx/>
                <a:uFillTx/>
                <a:latin typeface="+mj-lt"/>
                <a:ea typeface="+mj-ea"/>
                <a:cs typeface="ＭＳ Ｐゴシック"/>
              </a:rPr>
              <a:t>Long-term care</a:t>
            </a:r>
          </a:p>
        </p:txBody>
      </p:sp>
      <p:sp>
        <p:nvSpPr>
          <p:cNvPr id="5" name="Rectangle 4"/>
          <p:cNvSpPr/>
          <p:nvPr/>
        </p:nvSpPr>
        <p:spPr>
          <a:xfrm>
            <a:off x="4800600" y="1123950"/>
            <a:ext cx="3657600" cy="3625608"/>
          </a:xfrm>
          <a:prstGeom prst="rect">
            <a:avLst/>
          </a:prstGeom>
        </p:spPr>
        <p:txBody>
          <a:bodyPr wrap="square">
            <a:spAutoFit/>
          </a:bodyPr>
          <a:lstStyle/>
          <a:p>
            <a:pPr marL="514350" lvl="0" indent="-514350" eaLnBrk="0" hangingPunct="0">
              <a:spcBef>
                <a:spcPct val="20000"/>
              </a:spcBef>
              <a:buFont typeface="Wingdings" pitchFamily="2" charset="2"/>
              <a:buChar char="§"/>
              <a:defRPr/>
            </a:pPr>
            <a:r>
              <a:rPr lang="en-US" sz="2800" kern="0" dirty="0" smtClean="0">
                <a:solidFill>
                  <a:schemeClr val="bg1"/>
                </a:solidFill>
                <a:latin typeface="Arial"/>
                <a:ea typeface="+mn-ea"/>
              </a:rPr>
              <a:t>Home health care</a:t>
            </a:r>
          </a:p>
          <a:p>
            <a:pPr marL="514350" lvl="0" indent="-514350" eaLnBrk="0" hangingPunct="0">
              <a:spcBef>
                <a:spcPct val="20000"/>
              </a:spcBef>
              <a:buFont typeface="Wingdings" pitchFamily="2" charset="2"/>
              <a:buChar char="§"/>
              <a:defRPr/>
            </a:pPr>
            <a:r>
              <a:rPr lang="en-US" sz="2800" kern="0" dirty="0" smtClean="0">
                <a:solidFill>
                  <a:schemeClr val="bg1"/>
                </a:solidFill>
                <a:latin typeface="Arial"/>
                <a:ea typeface="+mn-ea"/>
              </a:rPr>
              <a:t>Respite care</a:t>
            </a:r>
          </a:p>
          <a:p>
            <a:pPr marL="514350" lvl="0" indent="-514350" eaLnBrk="0" hangingPunct="0">
              <a:spcBef>
                <a:spcPct val="20000"/>
              </a:spcBef>
              <a:buFont typeface="Wingdings" pitchFamily="2" charset="2"/>
              <a:buChar char="§"/>
              <a:defRPr/>
            </a:pPr>
            <a:r>
              <a:rPr lang="en-US" sz="2800" kern="0" dirty="0" smtClean="0">
                <a:solidFill>
                  <a:schemeClr val="bg1"/>
                </a:solidFill>
                <a:latin typeface="Arial"/>
                <a:ea typeface="+mn-ea"/>
              </a:rPr>
              <a:t>Hospice care</a:t>
            </a:r>
          </a:p>
          <a:p>
            <a:pPr marL="514350" lvl="0" indent="-514350" eaLnBrk="0" hangingPunct="0">
              <a:spcBef>
                <a:spcPct val="20000"/>
              </a:spcBef>
              <a:buFont typeface="Wingdings" pitchFamily="2" charset="2"/>
              <a:buChar char="§"/>
              <a:defRPr/>
            </a:pPr>
            <a:r>
              <a:rPr lang="en-US" sz="2800" kern="0" dirty="0" smtClean="0">
                <a:solidFill>
                  <a:schemeClr val="bg1"/>
                </a:solidFill>
                <a:latin typeface="Arial"/>
              </a:rPr>
              <a:t>Adult day care</a:t>
            </a:r>
          </a:p>
          <a:p>
            <a:pPr marL="514350" lvl="0" indent="-514350" eaLnBrk="0" hangingPunct="0">
              <a:spcBef>
                <a:spcPct val="20000"/>
              </a:spcBef>
              <a:buFont typeface="Wingdings" pitchFamily="2" charset="2"/>
              <a:buChar char="§"/>
              <a:defRPr/>
            </a:pPr>
            <a:r>
              <a:rPr lang="en-US" sz="2800" kern="0" dirty="0" smtClean="0">
                <a:solidFill>
                  <a:schemeClr val="bg1"/>
                </a:solidFill>
                <a:latin typeface="Arial"/>
                <a:ea typeface="+mn-ea"/>
              </a:rPr>
              <a:t>Care in facilities</a:t>
            </a:r>
          </a:p>
          <a:p>
            <a:pPr marL="514350" lvl="0" indent="-514350" eaLnBrk="0" hangingPunct="0">
              <a:spcBef>
                <a:spcPct val="20000"/>
              </a:spcBef>
              <a:buFont typeface="Wingdings" pitchFamily="2" charset="2"/>
              <a:buChar char="§"/>
              <a:defRPr/>
            </a:pPr>
            <a:r>
              <a:rPr lang="en-US" sz="2800" kern="0" dirty="0" smtClean="0">
                <a:solidFill>
                  <a:schemeClr val="bg1"/>
                </a:solidFill>
                <a:latin typeface="Arial"/>
              </a:rPr>
              <a:t>Care management</a:t>
            </a:r>
          </a:p>
          <a:p>
            <a:pPr marL="514350" lvl="0" indent="-514350" eaLnBrk="0" hangingPunct="0">
              <a:spcBef>
                <a:spcPct val="20000"/>
              </a:spcBef>
              <a:defRPr/>
            </a:pPr>
            <a:endParaRPr lang="en-US" sz="2800" kern="0" dirty="0" smtClean="0">
              <a:solidFill>
                <a:schemeClr val="bg1"/>
              </a:solidFill>
              <a:latin typeface="Arial"/>
              <a:ea typeface="+mn-ea"/>
            </a:endParaRPr>
          </a:p>
        </p:txBody>
      </p:sp>
      <p:pic>
        <p:nvPicPr>
          <p:cNvPr id="1026" name="Picture 2" descr="C:\Documents and Settings\aheld\Local Settings\Temporary Internet Files\Content.IE5\GY9G0BID\MP900442656[1].jpg"/>
          <p:cNvPicPr>
            <a:picLocks noChangeAspect="1" noChangeArrowheads="1"/>
          </p:cNvPicPr>
          <p:nvPr/>
        </p:nvPicPr>
        <p:blipFill>
          <a:blip r:embed="rId3" cstate="print"/>
          <a:stretch>
            <a:fillRect/>
          </a:stretch>
        </p:blipFill>
        <p:spPr bwMode="auto">
          <a:xfrm>
            <a:off x="937260" y="1649730"/>
            <a:ext cx="3253740" cy="21412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28600" y="171451"/>
            <a:ext cx="8915400" cy="500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4800" b="1" kern="0" noProof="0" dirty="0" smtClean="0">
                <a:solidFill>
                  <a:schemeClr val="bg1"/>
                </a:solidFill>
                <a:latin typeface="+mj-lt"/>
                <a:ea typeface="+mj-ea"/>
                <a:cs typeface="ＭＳ Ｐゴシック"/>
              </a:rPr>
              <a:t>Paying for long-term care</a:t>
            </a:r>
            <a:endParaRPr kumimoji="0" lang="en-US" sz="4800" b="1" i="0" u="none" strike="noStrike" kern="0" cap="none" spc="0" normalizeH="0" baseline="0" noProof="0" dirty="0" smtClean="0">
              <a:ln>
                <a:noFill/>
              </a:ln>
              <a:solidFill>
                <a:schemeClr val="bg1"/>
              </a:solidFill>
              <a:effectLst/>
              <a:uLnTx/>
              <a:uFillTx/>
              <a:latin typeface="+mj-lt"/>
              <a:ea typeface="+mj-ea"/>
              <a:cs typeface="ＭＳ Ｐゴシック"/>
            </a:endParaRPr>
          </a:p>
        </p:txBody>
      </p:sp>
      <p:sp>
        <p:nvSpPr>
          <p:cNvPr id="4" name="Rectangle 3"/>
          <p:cNvSpPr/>
          <p:nvPr/>
        </p:nvSpPr>
        <p:spPr>
          <a:xfrm>
            <a:off x="838200" y="1514249"/>
            <a:ext cx="3657600" cy="2505301"/>
          </a:xfrm>
          <a:prstGeom prst="rect">
            <a:avLst/>
          </a:prstGeom>
        </p:spPr>
        <p:txBody>
          <a:bodyPr wrap="square">
            <a:spAutoFit/>
          </a:bodyPr>
          <a:lstStyle/>
          <a:p>
            <a:pPr marL="514350" lvl="0" indent="-514350" eaLnBrk="0" hangingPunct="0">
              <a:spcBef>
                <a:spcPct val="20000"/>
              </a:spcBef>
              <a:buFont typeface="Wingdings" pitchFamily="2" charset="2"/>
              <a:buChar char="§"/>
              <a:defRPr/>
            </a:pPr>
            <a:r>
              <a:rPr lang="en-US" sz="2800" kern="0" dirty="0" smtClean="0">
                <a:solidFill>
                  <a:schemeClr val="bg1"/>
                </a:solidFill>
                <a:latin typeface="Arial"/>
                <a:ea typeface="+mn-ea"/>
              </a:rPr>
              <a:t>Personal resources</a:t>
            </a:r>
          </a:p>
          <a:p>
            <a:pPr marL="514350" lvl="0" indent="-514350" eaLnBrk="0" hangingPunct="0">
              <a:spcBef>
                <a:spcPct val="20000"/>
              </a:spcBef>
              <a:buFont typeface="Wingdings" pitchFamily="2" charset="2"/>
              <a:buChar char="§"/>
              <a:defRPr/>
            </a:pPr>
            <a:r>
              <a:rPr lang="en-US" sz="2800" kern="0" dirty="0" smtClean="0">
                <a:solidFill>
                  <a:schemeClr val="bg1"/>
                </a:solidFill>
                <a:latin typeface="Arial"/>
                <a:ea typeface="+mn-ea"/>
              </a:rPr>
              <a:t>Medicare</a:t>
            </a:r>
          </a:p>
          <a:p>
            <a:pPr marL="514350" lvl="0" indent="-514350" eaLnBrk="0" hangingPunct="0">
              <a:spcBef>
                <a:spcPct val="20000"/>
              </a:spcBef>
              <a:buFont typeface="Wingdings" pitchFamily="2" charset="2"/>
              <a:buChar char="§"/>
              <a:defRPr/>
            </a:pPr>
            <a:r>
              <a:rPr lang="en-US" sz="2800" kern="0" dirty="0" smtClean="0">
                <a:solidFill>
                  <a:schemeClr val="bg1"/>
                </a:solidFill>
                <a:latin typeface="Arial"/>
                <a:ea typeface="+mn-ea"/>
              </a:rPr>
              <a:t>Medicaid</a:t>
            </a:r>
          </a:p>
          <a:p>
            <a:pPr marL="514350" lvl="0" indent="-514350" eaLnBrk="0" hangingPunct="0">
              <a:spcBef>
                <a:spcPct val="20000"/>
              </a:spcBef>
              <a:buFont typeface="Wingdings" pitchFamily="2" charset="2"/>
              <a:buChar char="§"/>
              <a:defRPr/>
            </a:pPr>
            <a:r>
              <a:rPr lang="en-US" sz="2800" kern="0" dirty="0" smtClean="0">
                <a:solidFill>
                  <a:schemeClr val="bg1"/>
                </a:solidFill>
                <a:latin typeface="Arial"/>
              </a:rPr>
              <a:t>LTC insurance</a:t>
            </a:r>
            <a:endParaRPr lang="en-US" sz="2800" kern="0" dirty="0" smtClean="0">
              <a:solidFill>
                <a:schemeClr val="bg1"/>
              </a:solidFill>
              <a:latin typeface="Arial"/>
              <a:ea typeface="+mn-ea"/>
            </a:endParaRPr>
          </a:p>
        </p:txBody>
      </p:sp>
      <p:pic>
        <p:nvPicPr>
          <p:cNvPr id="2050" name="Picture 2" descr="C:\Documents and Settings\aheld\Local Settings\Temporary Internet Files\Content.IE5\6RL132IF\MP900422365[1].jpg"/>
          <p:cNvPicPr>
            <a:picLocks noChangeAspect="1" noChangeArrowheads="1"/>
          </p:cNvPicPr>
          <p:nvPr/>
        </p:nvPicPr>
        <p:blipFill>
          <a:blip r:embed="rId5" cstate="print"/>
          <a:stretch>
            <a:fillRect/>
          </a:stretch>
        </p:blipFill>
        <p:spPr bwMode="auto">
          <a:xfrm>
            <a:off x="4114800" y="1047750"/>
            <a:ext cx="4802474" cy="3200400"/>
          </a:xfrm>
          <a:prstGeom prst="rect">
            <a:avLst/>
          </a:prstGeom>
          <a:ln>
            <a:noFill/>
          </a:ln>
          <a:effectLst>
            <a:softEdge rad="112500"/>
          </a:effec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8">
      <a:dk1>
        <a:srgbClr val="FFFFFE"/>
      </a:dk1>
      <a:lt1>
        <a:sysClr val="window" lastClr="FFFFFF"/>
      </a:lt1>
      <a:dk2>
        <a:srgbClr val="FFFFFE"/>
      </a:dk2>
      <a:lt2>
        <a:srgbClr val="EEECE1"/>
      </a:lt2>
      <a:accent1>
        <a:srgbClr val="588525"/>
      </a:accent1>
      <a:accent2>
        <a:srgbClr val="007CB7"/>
      </a:accent2>
      <a:accent3>
        <a:srgbClr val="39B0D2"/>
      </a:accent3>
      <a:accent4>
        <a:srgbClr val="93A42E"/>
      </a:accent4>
      <a:accent5>
        <a:srgbClr val="73B632"/>
      </a:accent5>
      <a:accent6>
        <a:srgbClr val="9AC86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8">
    <a:dk1>
      <a:srgbClr val="FFFFFE"/>
    </a:dk1>
    <a:lt1>
      <a:sysClr val="window" lastClr="FFFFFF"/>
    </a:lt1>
    <a:dk2>
      <a:srgbClr val="FFFFFE"/>
    </a:dk2>
    <a:lt2>
      <a:srgbClr val="EEECE1"/>
    </a:lt2>
    <a:accent1>
      <a:srgbClr val="588525"/>
    </a:accent1>
    <a:accent2>
      <a:srgbClr val="007CB7"/>
    </a:accent2>
    <a:accent3>
      <a:srgbClr val="39B0D2"/>
    </a:accent3>
    <a:accent4>
      <a:srgbClr val="93A42E"/>
    </a:accent4>
    <a:accent5>
      <a:srgbClr val="73B632"/>
    </a:accent5>
    <a:accent6>
      <a:srgbClr val="9AC864"/>
    </a:accent6>
    <a:hlink>
      <a:srgbClr val="0000FF"/>
    </a:hlink>
    <a:folHlink>
      <a:srgbClr val="800080"/>
    </a:folHlink>
  </a:clrScheme>
</a:themeOverride>
</file>

<file path=ppt/theme/themeOverride10.xml><?xml version="1.0" encoding="utf-8"?>
<a:themeOverride xmlns:a="http://schemas.openxmlformats.org/drawingml/2006/main">
  <a:clrScheme name="Custom 8">
    <a:dk1>
      <a:srgbClr val="FFFFFE"/>
    </a:dk1>
    <a:lt1>
      <a:sysClr val="window" lastClr="FFFFFF"/>
    </a:lt1>
    <a:dk2>
      <a:srgbClr val="FFFFFE"/>
    </a:dk2>
    <a:lt2>
      <a:srgbClr val="EEECE1"/>
    </a:lt2>
    <a:accent1>
      <a:srgbClr val="588525"/>
    </a:accent1>
    <a:accent2>
      <a:srgbClr val="007CB7"/>
    </a:accent2>
    <a:accent3>
      <a:srgbClr val="39B0D2"/>
    </a:accent3>
    <a:accent4>
      <a:srgbClr val="93A42E"/>
    </a:accent4>
    <a:accent5>
      <a:srgbClr val="73B632"/>
    </a:accent5>
    <a:accent6>
      <a:srgbClr val="9AC864"/>
    </a:accent6>
    <a:hlink>
      <a:srgbClr val="0000FF"/>
    </a:hlink>
    <a:folHlink>
      <a:srgbClr val="800080"/>
    </a:folHlink>
  </a:clrScheme>
</a:themeOverride>
</file>

<file path=ppt/theme/themeOverride11.xml><?xml version="1.0" encoding="utf-8"?>
<a:themeOverride xmlns:a="http://schemas.openxmlformats.org/drawingml/2006/main">
  <a:clrScheme name="Custom 8">
    <a:dk1>
      <a:srgbClr val="FFFFFE"/>
    </a:dk1>
    <a:lt1>
      <a:sysClr val="window" lastClr="FFFFFF"/>
    </a:lt1>
    <a:dk2>
      <a:srgbClr val="FFFFFE"/>
    </a:dk2>
    <a:lt2>
      <a:srgbClr val="EEECE1"/>
    </a:lt2>
    <a:accent1>
      <a:srgbClr val="588525"/>
    </a:accent1>
    <a:accent2>
      <a:srgbClr val="007CB7"/>
    </a:accent2>
    <a:accent3>
      <a:srgbClr val="39B0D2"/>
    </a:accent3>
    <a:accent4>
      <a:srgbClr val="93A42E"/>
    </a:accent4>
    <a:accent5>
      <a:srgbClr val="73B632"/>
    </a:accent5>
    <a:accent6>
      <a:srgbClr val="9AC864"/>
    </a:accent6>
    <a:hlink>
      <a:srgbClr val="0000FF"/>
    </a:hlink>
    <a:folHlink>
      <a:srgbClr val="800080"/>
    </a:folHlink>
  </a:clrScheme>
</a:themeOverride>
</file>

<file path=ppt/theme/themeOverride12.xml><?xml version="1.0" encoding="utf-8"?>
<a:themeOverride xmlns:a="http://schemas.openxmlformats.org/drawingml/2006/main">
  <a:clrScheme name="Custom 8">
    <a:dk1>
      <a:srgbClr val="FFFFFE"/>
    </a:dk1>
    <a:lt1>
      <a:sysClr val="window" lastClr="FFFFFF"/>
    </a:lt1>
    <a:dk2>
      <a:srgbClr val="FFFFFE"/>
    </a:dk2>
    <a:lt2>
      <a:srgbClr val="EEECE1"/>
    </a:lt2>
    <a:accent1>
      <a:srgbClr val="588525"/>
    </a:accent1>
    <a:accent2>
      <a:srgbClr val="007CB7"/>
    </a:accent2>
    <a:accent3>
      <a:srgbClr val="39B0D2"/>
    </a:accent3>
    <a:accent4>
      <a:srgbClr val="93A42E"/>
    </a:accent4>
    <a:accent5>
      <a:srgbClr val="73B632"/>
    </a:accent5>
    <a:accent6>
      <a:srgbClr val="9AC864"/>
    </a:accent6>
    <a:hlink>
      <a:srgbClr val="0000FF"/>
    </a:hlink>
    <a:folHlink>
      <a:srgbClr val="800080"/>
    </a:folHlink>
  </a:clrScheme>
</a:themeOverride>
</file>

<file path=ppt/theme/themeOverride13.xml><?xml version="1.0" encoding="utf-8"?>
<a:themeOverride xmlns:a="http://schemas.openxmlformats.org/drawingml/2006/main">
  <a:clrScheme name="Custom 8">
    <a:dk1>
      <a:srgbClr val="FFFFFE"/>
    </a:dk1>
    <a:lt1>
      <a:sysClr val="window" lastClr="FFFFFF"/>
    </a:lt1>
    <a:dk2>
      <a:srgbClr val="FFFFFE"/>
    </a:dk2>
    <a:lt2>
      <a:srgbClr val="EEECE1"/>
    </a:lt2>
    <a:accent1>
      <a:srgbClr val="588525"/>
    </a:accent1>
    <a:accent2>
      <a:srgbClr val="007CB7"/>
    </a:accent2>
    <a:accent3>
      <a:srgbClr val="39B0D2"/>
    </a:accent3>
    <a:accent4>
      <a:srgbClr val="93A42E"/>
    </a:accent4>
    <a:accent5>
      <a:srgbClr val="73B632"/>
    </a:accent5>
    <a:accent6>
      <a:srgbClr val="9AC864"/>
    </a:accent6>
    <a:hlink>
      <a:srgbClr val="0000FF"/>
    </a:hlink>
    <a:folHlink>
      <a:srgbClr val="800080"/>
    </a:folHlink>
  </a:clrScheme>
</a:themeOverride>
</file>

<file path=ppt/theme/themeOverride14.xml><?xml version="1.0" encoding="utf-8"?>
<a:themeOverride xmlns:a="http://schemas.openxmlformats.org/drawingml/2006/main">
  <a:clrScheme name="Custom 8">
    <a:dk1>
      <a:srgbClr val="FFFFFE"/>
    </a:dk1>
    <a:lt1>
      <a:sysClr val="window" lastClr="FFFFFF"/>
    </a:lt1>
    <a:dk2>
      <a:srgbClr val="FFFFFE"/>
    </a:dk2>
    <a:lt2>
      <a:srgbClr val="EEECE1"/>
    </a:lt2>
    <a:accent1>
      <a:srgbClr val="588525"/>
    </a:accent1>
    <a:accent2>
      <a:srgbClr val="007CB7"/>
    </a:accent2>
    <a:accent3>
      <a:srgbClr val="39B0D2"/>
    </a:accent3>
    <a:accent4>
      <a:srgbClr val="93A42E"/>
    </a:accent4>
    <a:accent5>
      <a:srgbClr val="73B632"/>
    </a:accent5>
    <a:accent6>
      <a:srgbClr val="9AC864"/>
    </a:accent6>
    <a:hlink>
      <a:srgbClr val="0000FF"/>
    </a:hlink>
    <a:folHlink>
      <a:srgbClr val="800080"/>
    </a:folHlink>
  </a:clrScheme>
</a:themeOverride>
</file>

<file path=ppt/theme/themeOverride2.xml><?xml version="1.0" encoding="utf-8"?>
<a:themeOverride xmlns:a="http://schemas.openxmlformats.org/drawingml/2006/main">
  <a:clrScheme name="Custom 8">
    <a:dk1>
      <a:srgbClr val="FFFFFE"/>
    </a:dk1>
    <a:lt1>
      <a:sysClr val="window" lastClr="FFFFFF"/>
    </a:lt1>
    <a:dk2>
      <a:srgbClr val="FFFFFE"/>
    </a:dk2>
    <a:lt2>
      <a:srgbClr val="EEECE1"/>
    </a:lt2>
    <a:accent1>
      <a:srgbClr val="588525"/>
    </a:accent1>
    <a:accent2>
      <a:srgbClr val="007CB7"/>
    </a:accent2>
    <a:accent3>
      <a:srgbClr val="39B0D2"/>
    </a:accent3>
    <a:accent4>
      <a:srgbClr val="93A42E"/>
    </a:accent4>
    <a:accent5>
      <a:srgbClr val="73B632"/>
    </a:accent5>
    <a:accent6>
      <a:srgbClr val="9AC864"/>
    </a:accent6>
    <a:hlink>
      <a:srgbClr val="0000FF"/>
    </a:hlink>
    <a:folHlink>
      <a:srgbClr val="800080"/>
    </a:folHlink>
  </a:clrScheme>
</a:themeOverride>
</file>

<file path=ppt/theme/themeOverride3.xml><?xml version="1.0" encoding="utf-8"?>
<a:themeOverride xmlns:a="http://schemas.openxmlformats.org/drawingml/2006/main">
  <a:clrScheme name="Custom 8">
    <a:dk1>
      <a:srgbClr val="FFFFFE"/>
    </a:dk1>
    <a:lt1>
      <a:sysClr val="window" lastClr="FFFFFF"/>
    </a:lt1>
    <a:dk2>
      <a:srgbClr val="FFFFFE"/>
    </a:dk2>
    <a:lt2>
      <a:srgbClr val="EEECE1"/>
    </a:lt2>
    <a:accent1>
      <a:srgbClr val="588525"/>
    </a:accent1>
    <a:accent2>
      <a:srgbClr val="007CB7"/>
    </a:accent2>
    <a:accent3>
      <a:srgbClr val="39B0D2"/>
    </a:accent3>
    <a:accent4>
      <a:srgbClr val="93A42E"/>
    </a:accent4>
    <a:accent5>
      <a:srgbClr val="73B632"/>
    </a:accent5>
    <a:accent6>
      <a:srgbClr val="9AC864"/>
    </a:accent6>
    <a:hlink>
      <a:srgbClr val="0000FF"/>
    </a:hlink>
    <a:folHlink>
      <a:srgbClr val="800080"/>
    </a:folHlink>
  </a:clrScheme>
</a:themeOverride>
</file>

<file path=ppt/theme/themeOverride4.xml><?xml version="1.0" encoding="utf-8"?>
<a:themeOverride xmlns:a="http://schemas.openxmlformats.org/drawingml/2006/main">
  <a:clrScheme name="Custom 8">
    <a:dk1>
      <a:srgbClr val="FFFFFE"/>
    </a:dk1>
    <a:lt1>
      <a:sysClr val="window" lastClr="FFFFFF"/>
    </a:lt1>
    <a:dk2>
      <a:srgbClr val="FFFFFE"/>
    </a:dk2>
    <a:lt2>
      <a:srgbClr val="EEECE1"/>
    </a:lt2>
    <a:accent1>
      <a:srgbClr val="588525"/>
    </a:accent1>
    <a:accent2>
      <a:srgbClr val="007CB7"/>
    </a:accent2>
    <a:accent3>
      <a:srgbClr val="39B0D2"/>
    </a:accent3>
    <a:accent4>
      <a:srgbClr val="93A42E"/>
    </a:accent4>
    <a:accent5>
      <a:srgbClr val="73B632"/>
    </a:accent5>
    <a:accent6>
      <a:srgbClr val="9AC864"/>
    </a:accent6>
    <a:hlink>
      <a:srgbClr val="0000FF"/>
    </a:hlink>
    <a:folHlink>
      <a:srgbClr val="800080"/>
    </a:folHlink>
  </a:clrScheme>
</a:themeOverride>
</file>

<file path=ppt/theme/themeOverride5.xml><?xml version="1.0" encoding="utf-8"?>
<a:themeOverride xmlns:a="http://schemas.openxmlformats.org/drawingml/2006/main">
  <a:clrScheme name="Custom 8">
    <a:dk1>
      <a:srgbClr val="FFFFFE"/>
    </a:dk1>
    <a:lt1>
      <a:sysClr val="window" lastClr="FFFFFF"/>
    </a:lt1>
    <a:dk2>
      <a:srgbClr val="FFFFFE"/>
    </a:dk2>
    <a:lt2>
      <a:srgbClr val="EEECE1"/>
    </a:lt2>
    <a:accent1>
      <a:srgbClr val="588525"/>
    </a:accent1>
    <a:accent2>
      <a:srgbClr val="007CB7"/>
    </a:accent2>
    <a:accent3>
      <a:srgbClr val="39B0D2"/>
    </a:accent3>
    <a:accent4>
      <a:srgbClr val="93A42E"/>
    </a:accent4>
    <a:accent5>
      <a:srgbClr val="73B632"/>
    </a:accent5>
    <a:accent6>
      <a:srgbClr val="9AC864"/>
    </a:accent6>
    <a:hlink>
      <a:srgbClr val="0000FF"/>
    </a:hlink>
    <a:folHlink>
      <a:srgbClr val="800080"/>
    </a:folHlink>
  </a:clrScheme>
</a:themeOverride>
</file>

<file path=ppt/theme/themeOverride6.xml><?xml version="1.0" encoding="utf-8"?>
<a:themeOverride xmlns:a="http://schemas.openxmlformats.org/drawingml/2006/main">
  <a:clrScheme name="Custom 8">
    <a:dk1>
      <a:srgbClr val="FFFFFE"/>
    </a:dk1>
    <a:lt1>
      <a:sysClr val="window" lastClr="FFFFFF"/>
    </a:lt1>
    <a:dk2>
      <a:srgbClr val="FFFFFE"/>
    </a:dk2>
    <a:lt2>
      <a:srgbClr val="EEECE1"/>
    </a:lt2>
    <a:accent1>
      <a:srgbClr val="588525"/>
    </a:accent1>
    <a:accent2>
      <a:srgbClr val="007CB7"/>
    </a:accent2>
    <a:accent3>
      <a:srgbClr val="39B0D2"/>
    </a:accent3>
    <a:accent4>
      <a:srgbClr val="93A42E"/>
    </a:accent4>
    <a:accent5>
      <a:srgbClr val="73B632"/>
    </a:accent5>
    <a:accent6>
      <a:srgbClr val="9AC864"/>
    </a:accent6>
    <a:hlink>
      <a:srgbClr val="0000FF"/>
    </a:hlink>
    <a:folHlink>
      <a:srgbClr val="800080"/>
    </a:folHlink>
  </a:clrScheme>
</a:themeOverride>
</file>

<file path=ppt/theme/themeOverride7.xml><?xml version="1.0" encoding="utf-8"?>
<a:themeOverride xmlns:a="http://schemas.openxmlformats.org/drawingml/2006/main">
  <a:clrScheme name="Custom 8">
    <a:dk1>
      <a:srgbClr val="FFFFFE"/>
    </a:dk1>
    <a:lt1>
      <a:sysClr val="window" lastClr="FFFFFF"/>
    </a:lt1>
    <a:dk2>
      <a:srgbClr val="FFFFFE"/>
    </a:dk2>
    <a:lt2>
      <a:srgbClr val="EEECE1"/>
    </a:lt2>
    <a:accent1>
      <a:srgbClr val="588525"/>
    </a:accent1>
    <a:accent2>
      <a:srgbClr val="007CB7"/>
    </a:accent2>
    <a:accent3>
      <a:srgbClr val="39B0D2"/>
    </a:accent3>
    <a:accent4>
      <a:srgbClr val="93A42E"/>
    </a:accent4>
    <a:accent5>
      <a:srgbClr val="73B632"/>
    </a:accent5>
    <a:accent6>
      <a:srgbClr val="9AC864"/>
    </a:accent6>
    <a:hlink>
      <a:srgbClr val="0000FF"/>
    </a:hlink>
    <a:folHlink>
      <a:srgbClr val="800080"/>
    </a:folHlink>
  </a:clrScheme>
</a:themeOverride>
</file>

<file path=ppt/theme/themeOverride8.xml><?xml version="1.0" encoding="utf-8"?>
<a:themeOverride xmlns:a="http://schemas.openxmlformats.org/drawingml/2006/main">
  <a:clrScheme name="Custom 8">
    <a:dk1>
      <a:srgbClr val="FFFFFE"/>
    </a:dk1>
    <a:lt1>
      <a:sysClr val="window" lastClr="FFFFFF"/>
    </a:lt1>
    <a:dk2>
      <a:srgbClr val="FFFFFE"/>
    </a:dk2>
    <a:lt2>
      <a:srgbClr val="EEECE1"/>
    </a:lt2>
    <a:accent1>
      <a:srgbClr val="588525"/>
    </a:accent1>
    <a:accent2>
      <a:srgbClr val="007CB7"/>
    </a:accent2>
    <a:accent3>
      <a:srgbClr val="39B0D2"/>
    </a:accent3>
    <a:accent4>
      <a:srgbClr val="93A42E"/>
    </a:accent4>
    <a:accent5>
      <a:srgbClr val="73B632"/>
    </a:accent5>
    <a:accent6>
      <a:srgbClr val="9AC864"/>
    </a:accent6>
    <a:hlink>
      <a:srgbClr val="0000FF"/>
    </a:hlink>
    <a:folHlink>
      <a:srgbClr val="800080"/>
    </a:folHlink>
  </a:clrScheme>
</a:themeOverride>
</file>

<file path=ppt/theme/themeOverride9.xml><?xml version="1.0" encoding="utf-8"?>
<a:themeOverride xmlns:a="http://schemas.openxmlformats.org/drawingml/2006/main">
  <a:clrScheme name="Custom 8">
    <a:dk1>
      <a:srgbClr val="FFFFFE"/>
    </a:dk1>
    <a:lt1>
      <a:sysClr val="window" lastClr="FFFFFF"/>
    </a:lt1>
    <a:dk2>
      <a:srgbClr val="FFFFFE"/>
    </a:dk2>
    <a:lt2>
      <a:srgbClr val="EEECE1"/>
    </a:lt2>
    <a:accent1>
      <a:srgbClr val="588525"/>
    </a:accent1>
    <a:accent2>
      <a:srgbClr val="007CB7"/>
    </a:accent2>
    <a:accent3>
      <a:srgbClr val="39B0D2"/>
    </a:accent3>
    <a:accent4>
      <a:srgbClr val="93A42E"/>
    </a:accent4>
    <a:accent5>
      <a:srgbClr val="73B632"/>
    </a:accent5>
    <a:accent6>
      <a:srgbClr val="9AC864"/>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D80ECF6FB07345BF479974C0E3E535" ma:contentTypeVersion="2" ma:contentTypeDescription="Create a new document." ma:contentTypeScope="" ma:versionID="b04b3e4d6311df6822f3f59d9156bf58">
  <xsd:schema xmlns:xsd="http://www.w3.org/2001/XMLSchema" xmlns:xs="http://www.w3.org/2001/XMLSchema" xmlns:p="http://schemas.microsoft.com/office/2006/metadata/properties" xmlns:ns1="http://schemas.microsoft.com/sharepoint/v3" xmlns:ns2="cb9a9cbb-03c6-4940-a047-66a64be8a43e" targetNamespace="http://schemas.microsoft.com/office/2006/metadata/properties" ma:root="true" ma:fieldsID="7e413ee8149ada4f0c8d21e3da1a9d77" ns1:_="" ns2:_="">
    <xsd:import namespace="http://schemas.microsoft.com/sharepoint/v3"/>
    <xsd:import namespace="cb9a9cbb-03c6-4940-a047-66a64be8a43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b9a9cbb-03c6-4940-a047-66a64be8a43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CC71F6-0C9A-42B2-A107-6DA99E28CE70}"/>
</file>

<file path=customXml/itemProps2.xml><?xml version="1.0" encoding="utf-8"?>
<ds:datastoreItem xmlns:ds="http://schemas.openxmlformats.org/officeDocument/2006/customXml" ds:itemID="{7E0705F6-8A91-45ED-8483-F8ACD7E711E8}"/>
</file>

<file path=customXml/itemProps3.xml><?xml version="1.0" encoding="utf-8"?>
<ds:datastoreItem xmlns:ds="http://schemas.openxmlformats.org/officeDocument/2006/customXml" ds:itemID="{13B59C35-522A-4DB1-955B-F101A48DF2D2}"/>
</file>

<file path=docProps/app.xml><?xml version="1.0" encoding="utf-8"?>
<Properties xmlns="http://schemas.openxmlformats.org/officeDocument/2006/extended-properties" xmlns:vt="http://schemas.openxmlformats.org/officeDocument/2006/docPropsVTypes">
  <Template/>
  <TotalTime>2570</TotalTime>
  <Words>1543</Words>
  <Application>Microsoft Office PowerPoint</Application>
  <PresentationFormat>On-screen Show (16:9)</PresentationFormat>
  <Paragraphs>269</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Long-Term 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 &amp; A time</vt:lpstr>
      <vt:lpstr>Thank you for coming!</vt:lpstr>
    </vt:vector>
  </TitlesOfParts>
  <Company>Modern Woodmen of America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Long-Term Care</dc:title>
  <dc:creator>Ann Held</dc:creator>
  <cp:lastModifiedBy>Administrator</cp:lastModifiedBy>
  <cp:revision>157</cp:revision>
  <dcterms:created xsi:type="dcterms:W3CDTF">2012-04-03T20:00:28Z</dcterms:created>
  <dcterms:modified xsi:type="dcterms:W3CDTF">2015-12-30T20:17:10Z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0x01010079D80ECF6FB07345BF479974C0E3E535</vt:lpwstr>
  </property>
  <property fmtid="{D5CDD505-2E9C-101B-9397-08002B2CF9AE}" pid="3" name="Order">
    <vt:r8>900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ies>
</file>