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273" r:id="rId5"/>
    <p:sldId id="274" r:id="rId6"/>
    <p:sldId id="281" r:id="rId7"/>
    <p:sldId id="293" r:id="rId8"/>
    <p:sldId id="283" r:id="rId9"/>
    <p:sldId id="284" r:id="rId10"/>
    <p:sldId id="285" r:id="rId11"/>
    <p:sldId id="286" r:id="rId12"/>
    <p:sldId id="279" r:id="rId13"/>
    <p:sldId id="287" r:id="rId14"/>
    <p:sldId id="288" r:id="rId15"/>
    <p:sldId id="289" r:id="rId16"/>
    <p:sldId id="290" r:id="rId17"/>
    <p:sldId id="291" r:id="rId18"/>
    <p:sldId id="292" r:id="rId19"/>
    <p:sldId id="282" r:id="rId20"/>
  </p:sldIdLst>
  <p:sldSz cx="9144000" cy="5143500" type="screen16x9"/>
  <p:notesSz cx="6858000" cy="9144000"/>
  <p:embeddedFontLst>
    <p:embeddedFont>
      <p:font typeface="Myriad Pro" panose="020B0503030403020204" pitchFamily="34" charset="0"/>
      <p:regular r:id="rId22"/>
      <p:bold r:id="rId23"/>
      <p:italic r:id="rId24"/>
      <p:boldItalic r:id="rId25"/>
    </p:embeddedFont>
    <p:embeddedFont>
      <p:font typeface="Myriad Pro Cond" panose="020B0506030403020204" pitchFamily="34" charset="0"/>
      <p:regular r:id="rId26"/>
      <p:bold r:id="rId27"/>
      <p:italic r:id="rId28"/>
      <p:boldItalic r:id="rId29"/>
    </p:embeddedFont>
    <p:embeddedFont>
      <p:font typeface="Myriad Pro Light" panose="020B0403030403020204" pitchFamily="34" charset="0"/>
      <p:regular r:id="rId30"/>
      <p:bold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8B763-48F8-409F-A866-F9669E684A73}" v="6" dt="2025-04-08T20:24:21.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0097" autoAdjust="0"/>
  </p:normalViewPr>
  <p:slideViewPr>
    <p:cSldViewPr snapToGrid="0" snapToObjects="1">
      <p:cViewPr varScale="1">
        <p:scale>
          <a:sx n="102" d="100"/>
          <a:sy n="102" d="100"/>
        </p:scale>
        <p:origin x="1920"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4EE3D-477A-4F1C-99A7-3ED28B0D8F89}" type="datetimeFigureOut">
              <a:rPr lang="en-US" smtClean="0"/>
              <a:t>6/5/2025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E11AC-8085-4176-A89D-1E6FE303CBBA}" type="slidenum">
              <a:rPr lang="en-US" smtClean="0"/>
              <a:t>‹#›</a:t>
            </a:fld>
            <a:endParaRPr lang="en-US"/>
          </a:p>
        </p:txBody>
      </p:sp>
    </p:spTree>
    <p:extLst>
      <p:ext uri="{BB962C8B-B14F-4D97-AF65-F5344CB8AC3E}">
        <p14:creationId xmlns:p14="http://schemas.microsoft.com/office/powerpoint/2010/main" val="373966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Hello, everyone! Thank you for joining me for this educational event. My name is [your name], and I’m a [your role, e.g., financial representative] with Modern Woodmen.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As a membership-based fraternal benefit society, Modern Woodmen is committed to offering a range of activities through local chapters like this one to enhance member’s lives and benefit their communities. Please keep in mind that this educational event is intended for informational purposes only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and should not be considered financial, tax or legal advice for your individual situation</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Let’s get started!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1</a:t>
            </a:fld>
            <a:endParaRPr lang="en-US"/>
          </a:p>
        </p:txBody>
      </p:sp>
    </p:spTree>
    <p:extLst>
      <p:ext uri="{BB962C8B-B14F-4D97-AF65-F5344CB8AC3E}">
        <p14:creationId xmlns:p14="http://schemas.microsoft.com/office/powerpoint/2010/main" val="366983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BB63-ED5B-070C-C950-42E7B1ED8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2870E-C286-C139-9C4C-C6C8E9538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94220-7005-E270-FFF8-32635A2D8082}"/>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Saving money – and keeping it saved – doesn’t happen by accident. Successful saving requires four key elements: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plan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that outlines your goals.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Discipline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prioritize saving over spending.</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Systematic savings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habit of setting aside money regularly.</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Commitment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stick with it, even when it’s challenging.</a:t>
            </a:r>
          </a:p>
          <a:p>
            <a:pPr marL="0" marR="0" lvl="0" indent="0">
              <a:lnSpc>
                <a:spcPct val="115000"/>
              </a:lnSpc>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Most people save for emergencies, future opportunities, retirement or helping loved ones with college costs. So, what are you currently saving for? And are there other goals you’d like to work toward? [ASK AUDIENCE]</a:t>
            </a:r>
            <a:endParaRPr lang="en-US" dirty="0"/>
          </a:p>
        </p:txBody>
      </p:sp>
      <p:sp>
        <p:nvSpPr>
          <p:cNvPr id="4" name="Slide Number Placeholder 3">
            <a:extLst>
              <a:ext uri="{FF2B5EF4-FFF2-40B4-BE49-F238E27FC236}">
                <a16:creationId xmlns:a16="http://schemas.microsoft.com/office/drawing/2014/main" id="{4197B483-685F-76E4-C6B0-AF1B0B82C54B}"/>
              </a:ext>
            </a:extLst>
          </p:cNvPr>
          <p:cNvSpPr>
            <a:spLocks noGrp="1"/>
          </p:cNvSpPr>
          <p:nvPr>
            <p:ph type="sldNum" sz="quarter" idx="5"/>
          </p:nvPr>
        </p:nvSpPr>
        <p:spPr/>
        <p:txBody>
          <a:bodyPr/>
          <a:lstStyle/>
          <a:p>
            <a:fld id="{45CE11AC-8085-4176-A89D-1E6FE303CBBA}" type="slidenum">
              <a:rPr lang="en-US" smtClean="0"/>
              <a:t>10</a:t>
            </a:fld>
            <a:endParaRPr lang="en-US"/>
          </a:p>
        </p:txBody>
      </p:sp>
    </p:spTree>
    <p:extLst>
      <p:ext uri="{BB962C8B-B14F-4D97-AF65-F5344CB8AC3E}">
        <p14:creationId xmlns:p14="http://schemas.microsoft.com/office/powerpoint/2010/main" val="98522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1E8C-8CD2-7FAB-565D-7AF6D0BC2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14B4E-F7E2-C663-3BF0-82496B72C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6F32-FDE4-3725-8300-07170D9F0C89}"/>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strategy we recommend is simple: Pay yourself first. Aim to save 10% of your income for future needs and start as early as possible. From there, choosing the best way to save depends on your needs, goals and timeline.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Ask yourself:</a:t>
            </a:r>
          </a:p>
          <a:p>
            <a:pPr marL="342900" marR="0" lvl="0" indent="-342900">
              <a:lnSpc>
                <a:spcPct val="115000"/>
              </a:lnSpc>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will I need the money?</a:t>
            </a:r>
          </a:p>
          <a:p>
            <a:pPr marL="342900" marR="0" lvl="0" indent="-342900">
              <a:lnSpc>
                <a:spcPct val="115000"/>
              </a:lnSpc>
              <a:spcAft>
                <a:spcPts val="80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aggressively or safely do I want to save?</a:t>
            </a:r>
          </a:p>
          <a:p>
            <a:pPr marL="342900" marR="0" lvl="0" indent="-342900">
              <a:lnSpc>
                <a:spcPct val="115000"/>
              </a:lnSpc>
              <a:spcAft>
                <a:spcPts val="80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Font typeface="Aptos" panose="020B00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a:t>
            </a:r>
          </a:p>
          <a:p>
            <a:pPr marL="342900" marR="0" lvl="0" indent="-342900">
              <a:lnSpc>
                <a:spcPct val="115000"/>
              </a:lnSpc>
              <a:spcAft>
                <a:spcPts val="80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some common strategies based on risk and return:</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Lowest risk: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Insurance products like cash value life insurance and fixed annuities.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Low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Capital preservation options such as money market funds, CDs and savings accounts.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Limited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Investment-grade bonds or bond funds.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Moderate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Blue-chip stocks and growth-focused funds.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High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Growth stocks, high-yield bonds and aggressive growth funds.</a:t>
            </a:r>
          </a:p>
          <a:p>
            <a:pPr marL="0" marR="0" lvl="0" indent="0">
              <a:lnSpc>
                <a:spcPct val="115000"/>
              </a:lnSpc>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There’s a savings strategy for everyone – it’s all about finding the right balance for your goals. By making savings a priority, you’ll build a financial cushion that provides peace of mind and flexibility for whatever life brings your 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C133DF-8DDA-6AFF-405B-A319B8C04E73}"/>
              </a:ext>
            </a:extLst>
          </p:cNvPr>
          <p:cNvSpPr>
            <a:spLocks noGrp="1"/>
          </p:cNvSpPr>
          <p:nvPr>
            <p:ph type="sldNum" sz="quarter" idx="5"/>
          </p:nvPr>
        </p:nvSpPr>
        <p:spPr/>
        <p:txBody>
          <a:bodyPr/>
          <a:lstStyle/>
          <a:p>
            <a:fld id="{45CE11AC-8085-4176-A89D-1E6FE303CBBA}" type="slidenum">
              <a:rPr lang="en-US" smtClean="0"/>
              <a:t>11</a:t>
            </a:fld>
            <a:endParaRPr lang="en-US"/>
          </a:p>
        </p:txBody>
      </p:sp>
    </p:spTree>
    <p:extLst>
      <p:ext uri="{BB962C8B-B14F-4D97-AF65-F5344CB8AC3E}">
        <p14:creationId xmlns:p14="http://schemas.microsoft.com/office/powerpoint/2010/main" val="415861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9C9A0-814A-7F04-2519-F01C2F77C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3026A-ECC9-45C6-A462-F9976F9BB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61383-F438-73F0-3AA6-8B6DCC55F444}"/>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Retirement comes with two big challenges: saving enough money and making it last a lifetime.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Today’s retirees face unique pressures: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People are living longer and spending more than expected.</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Fewer pensions are available, and health-care costs keep rising.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average monthly Social Security benefit is about $1700, but according to the 2024 OASDI Trustees Report, the future of the program is uncertain. OASI Trust Funds reserves are projected to become depleted in 2033, at which time OASI income would only be sufficient to pay 79% of OASI benefits.</a:t>
            </a:r>
            <a:endParaRPr lang="en-US" sz="1800" b="1" kern="100" dirty="0">
              <a:solidFill>
                <a:srgbClr val="FF000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Font typeface="Symbol" panose="05050102010706020507" pitchFamily="18" charset="2"/>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makes personal savings and self-funded retirement plans more important than ever. The earlier you start, the better – because waiting can cost you. Delaying your savings means: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Less time to ride out market fluctuations.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Missing out on the compound growth of your money.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Needing to save more to reach the same goal – or potentially falling short.</a:t>
            </a:r>
          </a:p>
          <a:p>
            <a:pPr marL="742950" marR="0" lvl="1" indent="-285750">
              <a:lnSpc>
                <a:spcPct val="115000"/>
              </a:lnSpc>
              <a:spcAft>
                <a:spcPts val="800"/>
              </a:spcAft>
              <a:buFont typeface="+mj-lt"/>
              <a:buAutoNum type="arabicPeriod"/>
              <a:tabLst>
                <a:tab pos="914400" algn="l"/>
              </a:tabLst>
            </a:pPr>
            <a:endParaRPr lang="en-US" dirty="0"/>
          </a:p>
        </p:txBody>
      </p:sp>
      <p:sp>
        <p:nvSpPr>
          <p:cNvPr id="4" name="Slide Number Placeholder 3">
            <a:extLst>
              <a:ext uri="{FF2B5EF4-FFF2-40B4-BE49-F238E27FC236}">
                <a16:creationId xmlns:a16="http://schemas.microsoft.com/office/drawing/2014/main" id="{7041FBFE-ABC4-60D6-BAF7-AB39B8C18897}"/>
              </a:ext>
            </a:extLst>
          </p:cNvPr>
          <p:cNvSpPr>
            <a:spLocks noGrp="1"/>
          </p:cNvSpPr>
          <p:nvPr>
            <p:ph type="sldNum" sz="quarter" idx="5"/>
          </p:nvPr>
        </p:nvSpPr>
        <p:spPr/>
        <p:txBody>
          <a:bodyPr/>
          <a:lstStyle/>
          <a:p>
            <a:fld id="{45CE11AC-8085-4176-A89D-1E6FE303CBBA}" type="slidenum">
              <a:rPr lang="en-US" smtClean="0"/>
              <a:t>12</a:t>
            </a:fld>
            <a:endParaRPr lang="en-US"/>
          </a:p>
        </p:txBody>
      </p:sp>
    </p:spTree>
    <p:extLst>
      <p:ext uri="{BB962C8B-B14F-4D97-AF65-F5344CB8AC3E}">
        <p14:creationId xmlns:p14="http://schemas.microsoft.com/office/powerpoint/2010/main" val="91317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F3DB-9D36-16FF-6B54-84261DCDD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A8E43-786F-F6C6-2407-DEE6FC3C4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B4DC0-E00A-83A7-CDA4-073DB6975469}"/>
              </a:ext>
            </a:extLst>
          </p:cNvPr>
          <p:cNvSpPr>
            <a:spLocks noGrp="1"/>
          </p:cNvSpPr>
          <p:nvPr>
            <p:ph type="body" idx="1"/>
          </p:nvPr>
        </p:nvSpPr>
        <p:spPr/>
        <p:txBody>
          <a:bodyPr/>
          <a:lstStyle/>
          <a:p>
            <a:pPr marL="0" marR="0" lvl="0" indent="0">
              <a:lnSpc>
                <a:spcPct val="115000"/>
              </a:lnSpc>
              <a:spcAft>
                <a:spcPts val="800"/>
              </a:spcAft>
              <a:buSzPts val="1000"/>
              <a:buFont typeface="Symbol" panose="05050102010706020507" pitchFamily="18" charset="2"/>
              <a:buNone/>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Ask yourself:</a:t>
            </a:r>
          </a:p>
          <a:p>
            <a:pPr marL="0" marR="0" lvl="0" indent="0">
              <a:lnSpc>
                <a:spcPct val="115000"/>
              </a:lnSpc>
              <a:spcAft>
                <a:spcPts val="800"/>
              </a:spcAft>
              <a:buSzPts val="1000"/>
              <a:buFont typeface="Symbol" panose="05050102010706020507" pitchFamily="18" charset="2"/>
              <a:buNone/>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much will I need to live comfortably?</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sources of income will I have in retirement?</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steps can I take now to fill any gaps?</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was the last time I reviewed my plan?</a:t>
            </a:r>
          </a:p>
          <a:p>
            <a:pPr marL="457200" marR="0" lvl="1" indent="0">
              <a:lnSpc>
                <a:spcPct val="115000"/>
              </a:lnSpc>
              <a:spcAft>
                <a:spcPts val="800"/>
              </a:spcAft>
              <a:buFont typeface="+mj-lt"/>
              <a:buNone/>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1B7486-1379-B93B-46B5-17EAC5EBAEC3}"/>
              </a:ext>
            </a:extLst>
          </p:cNvPr>
          <p:cNvSpPr>
            <a:spLocks noGrp="1"/>
          </p:cNvSpPr>
          <p:nvPr>
            <p:ph type="sldNum" sz="quarter" idx="5"/>
          </p:nvPr>
        </p:nvSpPr>
        <p:spPr/>
        <p:txBody>
          <a:bodyPr/>
          <a:lstStyle/>
          <a:p>
            <a:fld id="{45CE11AC-8085-4176-A89D-1E6FE303CBBA}" type="slidenum">
              <a:rPr lang="en-US" smtClean="0"/>
              <a:t>13</a:t>
            </a:fld>
            <a:endParaRPr lang="en-US"/>
          </a:p>
        </p:txBody>
      </p:sp>
    </p:spTree>
    <p:extLst>
      <p:ext uri="{BB962C8B-B14F-4D97-AF65-F5344CB8AC3E}">
        <p14:creationId xmlns:p14="http://schemas.microsoft.com/office/powerpoint/2010/main" val="149763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026C-CBC0-17EE-AFA5-91CA17EED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D4257-CC87-F8C6-AE7B-06FD45FFB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FF762-D77E-2363-5707-D62CAF014A96}"/>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save for retirement, it’s just as important to plan how your money will be distributed. Think of it as a pyramid with three sections: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foundation: Income for basic needs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largest and most essential part. It covers necessities like housing, food, utilities, taxes and health care.</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middle: Income for lifestyle needs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reflects your personal preferences. Do you want to travel more? Pursue a hobby? Go back to school?</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peak: Income for legacy needs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about what you want to leave behind – whether for family, charities or foundations. This part is entirely a personal choice.</a:t>
            </a:r>
          </a:p>
          <a:p>
            <a:pPr marL="0" marR="0" lvl="0" indent="0">
              <a:lnSpc>
                <a:spcPct val="115000"/>
              </a:lnSpc>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Proper distribution-planning helps ensure you won’t run out of your hard-earned savings. Retirement needs change over time, especially between early and late retirement.</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Consider this, according to the Society of Actuaries: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out of three men and one out of two women in their mid-50s today will live to age 90.</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couples age 65, there’s a 25% chance both spouses will pass within five years of each other, and a 50% chance one will live to at least age 92.</a:t>
            </a:r>
          </a:p>
          <a:p>
            <a:pPr marL="0" marR="0" lvl="0" indent="0">
              <a:lnSpc>
                <a:spcPct val="115000"/>
              </a:lnSpc>
              <a:spcAft>
                <a:spcPts val="800"/>
              </a:spcAft>
              <a:buSzPts val="1000"/>
              <a:buFont typeface="Symbol" panose="05050102010706020507" pitchFamily="18" charset="2"/>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These statistics highlight the importance of planning for all phases of retirement.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8FBB6B-5004-A0D0-AA24-B37C0F98FE35}"/>
              </a:ext>
            </a:extLst>
          </p:cNvPr>
          <p:cNvSpPr>
            <a:spLocks noGrp="1"/>
          </p:cNvSpPr>
          <p:nvPr>
            <p:ph type="sldNum" sz="quarter" idx="5"/>
          </p:nvPr>
        </p:nvSpPr>
        <p:spPr/>
        <p:txBody>
          <a:bodyPr/>
          <a:lstStyle/>
          <a:p>
            <a:fld id="{45CE11AC-8085-4176-A89D-1E6FE303CBBA}" type="slidenum">
              <a:rPr lang="en-US" smtClean="0"/>
              <a:t>14</a:t>
            </a:fld>
            <a:endParaRPr lang="en-US"/>
          </a:p>
        </p:txBody>
      </p:sp>
    </p:spTree>
    <p:extLst>
      <p:ext uri="{BB962C8B-B14F-4D97-AF65-F5344CB8AC3E}">
        <p14:creationId xmlns:p14="http://schemas.microsoft.com/office/powerpoint/2010/main" val="404121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AD70-3438-A6A7-0629-DD91089B1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C774C-437E-9A53-43FF-A82442BCC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18082-D17D-99B2-EA50-E83D75AC2E35}"/>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we’ve covered some key aspects of financial planning, but it’s important to remember that a complete financial plan often involves more than just life insurance, saving and retirement planning.</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critical parts of planning for life include: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Estate planning: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Ensuring your assets are distributed according to your wishes and protecting your loved ones.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And if you’re a business owner, business planning: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Planning for the future of your business and its impact on your financial goals.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we didn’t dive deeply into these topics today, they’re worth considering as part of your overall financial strategy.</a:t>
            </a:r>
          </a:p>
        </p:txBody>
      </p:sp>
      <p:sp>
        <p:nvSpPr>
          <p:cNvPr id="4" name="Slide Number Placeholder 3">
            <a:extLst>
              <a:ext uri="{FF2B5EF4-FFF2-40B4-BE49-F238E27FC236}">
                <a16:creationId xmlns:a16="http://schemas.microsoft.com/office/drawing/2014/main" id="{ACCEBA3F-BE03-3769-4788-9F907E6113D3}"/>
              </a:ext>
            </a:extLst>
          </p:cNvPr>
          <p:cNvSpPr>
            <a:spLocks noGrp="1"/>
          </p:cNvSpPr>
          <p:nvPr>
            <p:ph type="sldNum" sz="quarter" idx="5"/>
          </p:nvPr>
        </p:nvSpPr>
        <p:spPr/>
        <p:txBody>
          <a:bodyPr/>
          <a:lstStyle/>
          <a:p>
            <a:fld id="{45CE11AC-8085-4176-A89D-1E6FE303CBBA}" type="slidenum">
              <a:rPr lang="en-US" smtClean="0"/>
              <a:t>15</a:t>
            </a:fld>
            <a:endParaRPr lang="en-US"/>
          </a:p>
        </p:txBody>
      </p:sp>
    </p:spTree>
    <p:extLst>
      <p:ext uri="{BB962C8B-B14F-4D97-AF65-F5344CB8AC3E}">
        <p14:creationId xmlns:p14="http://schemas.microsoft.com/office/powerpoint/2010/main" val="106517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Remember, building financial security is a journey, not a destination. Educational events like these are just a start.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Modern Woodmen member, you not only have access to our financial products, but also fraternal programs and benefits to support you during every stage of life.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learn more about all Modern Woodmen has available – from chapter activities like these to financial relief in times of hardship, the Birthday Book Club for kids, volunteer opportunities, scholarships and more –  online, as shown on screen here.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And if haven’t already,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sure to register for your online member account at member.modernwoodmen.org. </a:t>
            </a:r>
          </a:p>
          <a:p>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you can:</a:t>
            </a:r>
          </a:p>
          <a:p>
            <a:pPr marL="285750" indent="-285750">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Find a list of upcoming chapter events.</a:t>
            </a:r>
          </a:p>
          <a:p>
            <a:pPr marL="285750" indent="-285750">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Apply for fraternal member benefits and programs. </a:t>
            </a:r>
          </a:p>
          <a:p>
            <a:pPr marL="0" indent="0">
              <a:buFontTx/>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also use the members-only site to: </a:t>
            </a:r>
            <a:r>
              <a:rPr lang="en-US" sz="1800" b="0" i="0" u="none" strike="noStrike" baseline="0" dirty="0">
                <a:solidFill>
                  <a:srgbClr val="008DA9"/>
                </a:solidFill>
                <a:latin typeface="Myriad Pro Light" panose="020B0403030403020204" pitchFamily="34" charset="0"/>
              </a:rPr>
              <a:t> </a:t>
            </a:r>
          </a:p>
          <a:p>
            <a:pPr marL="285750" indent="-285750">
              <a:buFont typeface="Arial" panose="020B0604020202020204" pitchFamily="34" charset="0"/>
              <a:buChar char="•"/>
            </a:pPr>
            <a:r>
              <a:rPr lang="en-US" sz="1800" b="1" i="0" u="none" strike="noStrike" baseline="0" dirty="0">
                <a:solidFill>
                  <a:srgbClr val="00A1BA"/>
                </a:solidFill>
                <a:latin typeface="Myriad Pro Cond" panose="020B0506030403020204" pitchFamily="34" charset="0"/>
              </a:rPr>
              <a:t>Make </a:t>
            </a:r>
            <a:r>
              <a:rPr lang="en-US" sz="1800" b="0" i="0" u="none" strike="noStrike" baseline="0" dirty="0">
                <a:solidFill>
                  <a:srgbClr val="626365"/>
                </a:solidFill>
                <a:latin typeface="Myriad Pro Cond" panose="020B0506030403020204" pitchFamily="34" charset="0"/>
              </a:rPr>
              <a:t>payments. </a:t>
            </a:r>
          </a:p>
          <a:p>
            <a:r>
              <a:rPr lang="en-US" sz="1800" b="0" i="0" u="none" strike="noStrike" baseline="0" dirty="0">
                <a:solidFill>
                  <a:srgbClr val="626365"/>
                </a:solidFill>
                <a:latin typeface="Myriad Pro Cond" panose="020B0506030403020204" pitchFamily="34" charset="0"/>
              </a:rPr>
              <a:t>•      </a:t>
            </a:r>
            <a:r>
              <a:rPr lang="en-US" sz="1800" b="1" i="0" u="none" strike="noStrike" baseline="0" dirty="0">
                <a:solidFill>
                  <a:srgbClr val="00A1BA"/>
                </a:solidFill>
                <a:latin typeface="Myriad Pro Cond" panose="020B0506030403020204" pitchFamily="34" charset="0"/>
              </a:rPr>
              <a:t>View </a:t>
            </a:r>
            <a:r>
              <a:rPr lang="en-US" sz="1800" b="0" i="0" u="none" strike="noStrike" baseline="0" dirty="0">
                <a:solidFill>
                  <a:srgbClr val="00A1BA"/>
                </a:solidFill>
                <a:latin typeface="Myriad Pro Cond" panose="020B0506030403020204" pitchFamily="34" charset="0"/>
              </a:rPr>
              <a:t>your Modern Woodmen plan </a:t>
            </a:r>
            <a:r>
              <a:rPr lang="en-US" sz="1800" b="0" i="0" u="none" strike="noStrike" baseline="0" dirty="0">
                <a:solidFill>
                  <a:srgbClr val="626365"/>
                </a:solidFill>
                <a:latin typeface="Myriad Pro Cond" panose="020B0506030403020204" pitchFamily="34" charset="0"/>
              </a:rPr>
              <a:t>statements, tax documents, beneficiary designations and more. </a:t>
            </a:r>
          </a:p>
          <a:p>
            <a:r>
              <a:rPr lang="en-US" sz="1800" b="0" i="0" u="none" strike="noStrike" baseline="0" dirty="0">
                <a:solidFill>
                  <a:srgbClr val="626365"/>
                </a:solidFill>
                <a:latin typeface="Myriad Pro Cond" panose="020B0506030403020204" pitchFamily="34" charset="0"/>
              </a:rPr>
              <a:t>•      </a:t>
            </a:r>
            <a:r>
              <a:rPr lang="en-US" sz="1800" b="1" i="0" u="none" strike="noStrike" baseline="0" dirty="0">
                <a:solidFill>
                  <a:srgbClr val="00A1BA"/>
                </a:solidFill>
                <a:latin typeface="Myriad Pro Cond" panose="020B0506030403020204" pitchFamily="34" charset="0"/>
              </a:rPr>
              <a:t>Check </a:t>
            </a:r>
            <a:r>
              <a:rPr lang="en-US" sz="1800" b="0" i="0" u="none" strike="noStrike" baseline="0" dirty="0">
                <a:solidFill>
                  <a:srgbClr val="626365"/>
                </a:solidFill>
                <a:latin typeface="Myriad Pro Cond" panose="020B0506030403020204" pitchFamily="34" charset="0"/>
              </a:rPr>
              <a:t>out the value of your life insurance and/or annuity account(s). </a:t>
            </a:r>
          </a:p>
          <a:p>
            <a:r>
              <a:rPr lang="en-US" sz="1800" b="0" i="0" u="none" strike="noStrike" baseline="0" dirty="0">
                <a:solidFill>
                  <a:srgbClr val="626365"/>
                </a:solidFill>
                <a:latin typeface="Myriad Pro Cond" panose="020B0506030403020204" pitchFamily="34" charset="0"/>
              </a:rPr>
              <a:t>•      </a:t>
            </a:r>
            <a:r>
              <a:rPr lang="en-US" sz="1800" b="1" i="0" u="none" strike="noStrike" baseline="0" dirty="0">
                <a:solidFill>
                  <a:srgbClr val="00A1BA"/>
                </a:solidFill>
                <a:latin typeface="Myriad Pro Cond" panose="020B0506030403020204" pitchFamily="34" charset="0"/>
              </a:rPr>
              <a:t>And much more!</a:t>
            </a:r>
            <a:endParaRPr lang="en-US" sz="1800" b="0" i="0" u="none" strike="noStrike" baseline="0" dirty="0">
              <a:solidFill>
                <a:srgbClr val="626365"/>
              </a:solidFill>
              <a:latin typeface="Myriad Pro Cond" panose="020B0506030403020204" pitchFamily="34" charset="0"/>
            </a:endParaRPr>
          </a:p>
          <a:p>
            <a:r>
              <a:rPr lang="en-US" sz="1800" b="0" i="0" u="none" strike="noStrike" baseline="0" dirty="0">
                <a:solidFill>
                  <a:srgbClr val="626365"/>
                </a:solidFill>
                <a:latin typeface="Myriad Pro Cond" panose="020B0506030403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Thank you for your time and attention today! </a:t>
            </a: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16</a:t>
            </a:fld>
            <a:endParaRPr lang="en-US"/>
          </a:p>
        </p:txBody>
      </p:sp>
    </p:spTree>
    <p:extLst>
      <p:ext uri="{BB962C8B-B14F-4D97-AF65-F5344CB8AC3E}">
        <p14:creationId xmlns:p14="http://schemas.microsoft.com/office/powerpoint/2010/main" val="111338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the next 15-20 minutes, we’ll cover:</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financial security means.</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life insurance plays a role in planning for your financial life.</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importance of saving and ways to start saving more.</a:t>
            </a:r>
          </a:p>
          <a:p>
            <a:pPr marL="742950" marR="0" lvl="1" indent="-285750">
              <a:lnSpc>
                <a:spcPct val="115000"/>
              </a:lnSpc>
              <a:spcAft>
                <a:spcPts val="800"/>
              </a:spcAft>
              <a:buFont typeface="+mj-lt"/>
              <a:buAutoNum type="arabicPeriod"/>
              <a:tabLst>
                <a:tab pos="9144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Preparing for retirement – regardless of where you are now.</a:t>
            </a: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2</a:t>
            </a:fld>
            <a:endParaRPr lang="en-US"/>
          </a:p>
        </p:txBody>
      </p:sp>
    </p:spTree>
    <p:extLst>
      <p:ext uri="{BB962C8B-B14F-4D97-AF65-F5344CB8AC3E}">
        <p14:creationId xmlns:p14="http://schemas.microsoft.com/office/powerpoint/2010/main" val="1089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a:ea typeface="Aptos" panose="020B0004020202020204" pitchFamily="34" charset="0"/>
                <a:cs typeface="Times New Roman" panose="02020603050405020304" pitchFamily="18" charset="0"/>
              </a:rPr>
              <a:t>Before I go any further, I want to thank [Chapter #] for hosting this event. You’re all familiar with Modern Woodmen of America, and our chapters across the country are made up of local groups</a:t>
            </a:r>
            <a:r>
              <a:rPr lang="en-US" sz="1800" kern="100" dirty="0">
                <a:latin typeface="Aptos"/>
                <a:ea typeface="Aptos" panose="020B0004020202020204" pitchFamily="34" charset="0"/>
                <a:cs typeface="Times New Roman" panose="02020603050405020304" pitchFamily="18" charset="0"/>
              </a:rPr>
              <a:t> </a:t>
            </a:r>
            <a:r>
              <a:rPr lang="en-US" sz="1800" kern="100" dirty="0">
                <a:effectLst/>
                <a:latin typeface="Aptos"/>
                <a:ea typeface="Aptos" panose="020B0004020202020204" pitchFamily="34" charset="0"/>
                <a:cs typeface="Times New Roman" panose="02020603050405020304" pitchFamily="18" charset="0"/>
              </a:rPr>
              <a:t>of Modern Woodmen members </a:t>
            </a:r>
            <a:r>
              <a:rPr lang="en-US" sz="1800" kern="100" dirty="0">
                <a:latin typeface="Aptos"/>
                <a:ea typeface="Aptos" panose="020B0004020202020204" pitchFamily="34" charset="0"/>
                <a:cs typeface="Times New Roman" panose="02020603050405020304" pitchFamily="18" charset="0"/>
              </a:rPr>
              <a:t>like you </a:t>
            </a:r>
            <a:r>
              <a:rPr lang="en-US" sz="1800" kern="100" dirty="0">
                <a:effectLst/>
                <a:latin typeface="Aptos"/>
                <a:ea typeface="Aptos" panose="020B0004020202020204" pitchFamily="34" charset="0"/>
                <a:cs typeface="Times New Roman" panose="02020603050405020304" pitchFamily="18" charset="0"/>
              </a:rPr>
              <a:t>who come together to:</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Aptos" panose="020B0004020202020204" pitchFamily="34" charset="0"/>
              <a:buChar char="-"/>
            </a:pPr>
            <a:r>
              <a:rPr lang="en-US" sz="2800" dirty="0"/>
              <a:t>Impact the community and help those in need.</a:t>
            </a:r>
          </a:p>
          <a:p>
            <a:pPr marL="342900" marR="0" lvl="0" indent="-342900">
              <a:lnSpc>
                <a:spcPct val="115000"/>
              </a:lnSpc>
              <a:buFont typeface="Aptos" panose="020B0004020202020204" pitchFamily="34" charset="0"/>
              <a:buChar char="-"/>
            </a:pPr>
            <a:r>
              <a:rPr lang="en-US" sz="2800" dirty="0"/>
              <a:t>Discover new places and learn new things.</a:t>
            </a:r>
          </a:p>
          <a:p>
            <a:pPr marL="342900" marR="0" lvl="0" indent="-342900">
              <a:lnSpc>
                <a:spcPct val="115000"/>
              </a:lnSpc>
              <a:buFont typeface="Aptos" panose="020B0004020202020204" pitchFamily="34" charset="0"/>
              <a:buChar char="-"/>
            </a:pPr>
            <a:r>
              <a:rPr lang="en-US" sz="2800" dirty="0"/>
              <a:t>Meet and build friendships with other local members.</a:t>
            </a:r>
          </a:p>
          <a:p>
            <a:pPr marL="342900" marR="0" lvl="0" indent="-342900">
              <a:lnSpc>
                <a:spcPct val="115000"/>
              </a:lnSpc>
              <a:buFont typeface="Aptos" panose="020B0004020202020204" pitchFamily="34" charset="0"/>
              <a:buChar char="-"/>
            </a:pPr>
            <a:r>
              <a:rPr lang="en-US" sz="2800" dirty="0"/>
              <a:t>And have fun!</a:t>
            </a: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3</a:t>
            </a:fld>
            <a:endParaRPr lang="en-US"/>
          </a:p>
        </p:txBody>
      </p:sp>
    </p:spTree>
    <p:extLst>
      <p:ext uri="{BB962C8B-B14F-4D97-AF65-F5344CB8AC3E}">
        <p14:creationId xmlns:p14="http://schemas.microsoft.com/office/powerpoint/2010/main" val="129387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61814-9ABB-CEC0-D677-5C5741925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E272F-8BD1-F32A-A3AA-586A898DD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095F4-C5E6-CFCF-2D82-4CAE9649BBC6}"/>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Chapters are part of what makes Modern Woodmen unique as a fraternal financial services organization. “Fraternal” organizations like ours were built for our members’ benefit, not for stockholders.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b="0" i="0" u="none" strike="noStrike" baseline="0" dirty="0">
                <a:solidFill>
                  <a:srgbClr val="211D1E"/>
                </a:solidFill>
                <a:latin typeface="Myriad Pro" panose="020B0503030403020204" pitchFamily="34" charset="0"/>
              </a:rPr>
              <a:t>As members of Modern Woodmen, we’re joined together by our common bonds of financial security, quality family life and community impact. Our common bonds not only unite us as members. Each year, they also lead to approximately 250,000 volunteer hours served in communities across the country. And they lead Modern Woodmen to contribute nearly $20 million in support of fraternal activities and programs for members and their communities. </a:t>
            </a:r>
          </a:p>
          <a:p>
            <a:endParaRPr lang="en-US" sz="1800" b="0" i="0" u="none" strike="noStrike" baseline="0" dirty="0">
              <a:solidFill>
                <a:srgbClr val="211D1E"/>
              </a:solidFill>
              <a:latin typeface="Myriad Pro" panose="020B0503030403020204" pitchFamily="34" charset="0"/>
            </a:endParaRPr>
          </a:p>
          <a:p>
            <a:r>
              <a:rPr lang="en-US" sz="1800" b="0" i="0" u="none" strike="noStrike" baseline="0" dirty="0">
                <a:solidFill>
                  <a:srgbClr val="211D1E"/>
                </a:solidFill>
                <a:latin typeface="Myriad Pro" panose="020B0503030403020204" pitchFamily="34" charset="0"/>
              </a:rPr>
              <a:t>As Modern Woodmen members, most of you have life insurance or annuity products and have already taken important steps in protecting your financial security. Because this is one of the things that unites us as members, my presentation today focuses on ways you can strengthen your family’s financial security.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D848060-D316-E2FB-17C1-9CBAB88037E7}"/>
              </a:ext>
            </a:extLst>
          </p:cNvPr>
          <p:cNvSpPr>
            <a:spLocks noGrp="1"/>
          </p:cNvSpPr>
          <p:nvPr>
            <p:ph type="sldNum" sz="quarter" idx="5"/>
          </p:nvPr>
        </p:nvSpPr>
        <p:spPr/>
        <p:txBody>
          <a:bodyPr/>
          <a:lstStyle/>
          <a:p>
            <a:fld id="{45CE11AC-8085-4176-A89D-1E6FE303CBBA}" type="slidenum">
              <a:rPr lang="en-US" smtClean="0"/>
              <a:t>4</a:t>
            </a:fld>
            <a:endParaRPr lang="en-US"/>
          </a:p>
        </p:txBody>
      </p:sp>
    </p:spTree>
    <p:extLst>
      <p:ext uri="{BB962C8B-B14F-4D97-AF65-F5344CB8AC3E}">
        <p14:creationId xmlns:p14="http://schemas.microsoft.com/office/powerpoint/2010/main" val="277129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3471-1B9B-8E5D-C2E1-3F6DAB3D7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9F8F0-4E74-9636-C3CB-D990929B5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5A03A-79DD-E53A-57CF-83F8B4E6C71B}"/>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start with financial security. It’s something we strive for, but what does it really mean to you? [ASK FOR AUDIENCE INPUT]</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you’ve shared, financial security means anything from not worrying about future expenses to being prepared for unexpected events, saving for future goals, and/or planning for retirement.</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Financial security isn’t about having wealth; it’s about having a plan. A secure financial future begins with understanding your current financial situation and setting goals.</a:t>
            </a:r>
            <a:endParaRPr lang="en-US" dirty="0"/>
          </a:p>
        </p:txBody>
      </p:sp>
      <p:sp>
        <p:nvSpPr>
          <p:cNvPr id="4" name="Slide Number Placeholder 3">
            <a:extLst>
              <a:ext uri="{FF2B5EF4-FFF2-40B4-BE49-F238E27FC236}">
                <a16:creationId xmlns:a16="http://schemas.microsoft.com/office/drawing/2014/main" id="{A23D016F-5146-36D2-C28F-58B2005D359B}"/>
              </a:ext>
            </a:extLst>
          </p:cNvPr>
          <p:cNvSpPr>
            <a:spLocks noGrp="1"/>
          </p:cNvSpPr>
          <p:nvPr>
            <p:ph type="sldNum" sz="quarter" idx="5"/>
          </p:nvPr>
        </p:nvSpPr>
        <p:spPr/>
        <p:txBody>
          <a:bodyPr/>
          <a:lstStyle/>
          <a:p>
            <a:fld id="{45CE11AC-8085-4176-A89D-1E6FE303CBBA}" type="slidenum">
              <a:rPr lang="en-US" smtClean="0"/>
              <a:t>5</a:t>
            </a:fld>
            <a:endParaRPr lang="en-US"/>
          </a:p>
        </p:txBody>
      </p:sp>
    </p:spTree>
    <p:extLst>
      <p:ext uri="{BB962C8B-B14F-4D97-AF65-F5344CB8AC3E}">
        <p14:creationId xmlns:p14="http://schemas.microsoft.com/office/powerpoint/2010/main" val="49831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23D1-652B-3342-3904-4799C5FF3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77D68-AD36-27AB-01C9-9775F4DF3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CA182-FB50-A3DB-10CC-F55B481EB30D}"/>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how do you get there? It starts with four key steps: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Define your financial goals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What do you want to achieve? A family vacation? A new home? A comfortable retirement? [CLICK]</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Assess your financial situation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Understand your income, expenses, and current savings. [CLICK]</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Customize an affordable plan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Create a realistic strategy that aligns with your goals and priorities. [CLICK]</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Adjust over time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Life changes, and your financial plan should adapt with it. </a:t>
            </a:r>
          </a:p>
          <a:p>
            <a:pPr marL="0" marR="0" lvl="0" indent="0" algn="l" defTabSz="914400" rtl="0" eaLnBrk="1" fontAlgn="auto" latinLnBrk="0" hangingPunct="1">
              <a:lnSpc>
                <a:spcPct val="115000"/>
              </a:lnSpc>
              <a:spcBef>
                <a:spcPts val="0"/>
              </a:spcBef>
              <a:spcAft>
                <a:spcPts val="800"/>
              </a:spcAft>
              <a:buClrTx/>
              <a:buSzTx/>
              <a:buFont typeface="+mj-lt"/>
              <a:buNone/>
              <a:tabLst>
                <a:tab pos="457200" algn="l"/>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When you take these steps, you’re not just managing your money – you’re building the confidence and peace of mind that come with being financially secure.</a:t>
            </a:r>
            <a:endParaRPr lang="en-US" dirty="0"/>
          </a:p>
        </p:txBody>
      </p:sp>
      <p:sp>
        <p:nvSpPr>
          <p:cNvPr id="4" name="Slide Number Placeholder 3">
            <a:extLst>
              <a:ext uri="{FF2B5EF4-FFF2-40B4-BE49-F238E27FC236}">
                <a16:creationId xmlns:a16="http://schemas.microsoft.com/office/drawing/2014/main" id="{962475E6-8F88-69B3-2F08-DDC9F9FD6898}"/>
              </a:ext>
            </a:extLst>
          </p:cNvPr>
          <p:cNvSpPr>
            <a:spLocks noGrp="1"/>
          </p:cNvSpPr>
          <p:nvPr>
            <p:ph type="sldNum" sz="quarter" idx="5"/>
          </p:nvPr>
        </p:nvSpPr>
        <p:spPr/>
        <p:txBody>
          <a:bodyPr/>
          <a:lstStyle/>
          <a:p>
            <a:fld id="{45CE11AC-8085-4176-A89D-1E6FE303CBBA}" type="slidenum">
              <a:rPr lang="en-US" smtClean="0"/>
              <a:t>6</a:t>
            </a:fld>
            <a:endParaRPr lang="en-US"/>
          </a:p>
        </p:txBody>
      </p:sp>
    </p:spTree>
    <p:extLst>
      <p:ext uri="{BB962C8B-B14F-4D97-AF65-F5344CB8AC3E}">
        <p14:creationId xmlns:p14="http://schemas.microsoft.com/office/powerpoint/2010/main" val="418021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3D24-7A2E-F5F8-F66E-5866B09B0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3596A-CB14-0C00-A04B-63EAFBC2C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57473-56BD-10BB-7C72-CBBBA794A67A}"/>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Just like a good home stands on a solid foundation, protecting your future is the foundation of financial planning.</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don’t expect to face accidents illness, or premature death – but the truth is, life is unpredictable. If something were to happen to you, how would your family pay the bills? Many people are just a paycheck or two away from serious financial trouble.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good news? This is a risk you don’t have to take. Affordable options, like life insurance, can provide immediate cash to help your family in times of need. These funds can: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Cover funeral and other final expenses.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Pay off the mortgage or other debts.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Provide ongoing income so your loved ones can maintain their current lifestyle.</a:t>
            </a:r>
            <a:endParaRPr lang="en-US" dirty="0"/>
          </a:p>
        </p:txBody>
      </p:sp>
      <p:sp>
        <p:nvSpPr>
          <p:cNvPr id="4" name="Slide Number Placeholder 3">
            <a:extLst>
              <a:ext uri="{FF2B5EF4-FFF2-40B4-BE49-F238E27FC236}">
                <a16:creationId xmlns:a16="http://schemas.microsoft.com/office/drawing/2014/main" id="{D7717710-5036-BC2A-259F-8561E6DE0C56}"/>
              </a:ext>
            </a:extLst>
          </p:cNvPr>
          <p:cNvSpPr>
            <a:spLocks noGrp="1"/>
          </p:cNvSpPr>
          <p:nvPr>
            <p:ph type="sldNum" sz="quarter" idx="5"/>
          </p:nvPr>
        </p:nvSpPr>
        <p:spPr/>
        <p:txBody>
          <a:bodyPr/>
          <a:lstStyle/>
          <a:p>
            <a:fld id="{45CE11AC-8085-4176-A89D-1E6FE303CBBA}" type="slidenum">
              <a:rPr lang="en-US" smtClean="0"/>
              <a:t>7</a:t>
            </a:fld>
            <a:endParaRPr lang="en-US"/>
          </a:p>
        </p:txBody>
      </p:sp>
    </p:spTree>
    <p:extLst>
      <p:ext uri="{BB962C8B-B14F-4D97-AF65-F5344CB8AC3E}">
        <p14:creationId xmlns:p14="http://schemas.microsoft.com/office/powerpoint/2010/main" val="314155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9D24-35B2-5A19-0B09-68300AE65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853B5-123E-1CE4-2112-FB55F9595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C9DFC-1A7F-8B11-2943-0B7CFF253149}"/>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Life insurance provides cash to beneficiaries in case of your death to help take care of expenses like food, bills, mortgage or rent, debt, college and funeral costs. Plus, it’s free of federal income tax.</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think about life insurance, ask yourself: [CLICK]</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much coverage do I need to fully protect my family?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Does my current coverage meet that need?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was the last time I reviewed my plan?</a:t>
            </a:r>
          </a:p>
          <a:p>
            <a:pPr marL="0" marR="0" lvl="0" indent="0">
              <a:lnSpc>
                <a:spcPct val="115000"/>
              </a:lnSpc>
              <a:spcAft>
                <a:spcPts val="800"/>
              </a:spcAft>
              <a:buSzPts val="1000"/>
              <a:buFont typeface="Symbol" panose="05050102010706020507" pitchFamily="18" charset="2"/>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Life insurance can give your family the confidence and stability to move forward. It’s worth reviewing your coverage regularly, as your lifestyle and expenses change with time. </a:t>
            </a:r>
          </a:p>
          <a:p>
            <a:r>
              <a:rPr lang="en-US" sz="1800" dirty="0">
                <a:effectLst/>
                <a:latin typeface="Aptos" panose="020B0004020202020204" pitchFamily="34" charset="0"/>
                <a:ea typeface="Aptos" panose="020B0004020202020204" pitchFamily="34" charset="0"/>
                <a:cs typeface="Times New Roman" panose="02020603050405020304" pitchFamily="18" charset="0"/>
              </a:rPr>
              <a:t>By making protection a priority, you’re laying a strong foundation for the rest of your financial plan.</a:t>
            </a:r>
            <a:endParaRPr lang="en-US" dirty="0"/>
          </a:p>
        </p:txBody>
      </p:sp>
      <p:sp>
        <p:nvSpPr>
          <p:cNvPr id="4" name="Slide Number Placeholder 3">
            <a:extLst>
              <a:ext uri="{FF2B5EF4-FFF2-40B4-BE49-F238E27FC236}">
                <a16:creationId xmlns:a16="http://schemas.microsoft.com/office/drawing/2014/main" id="{B4F0F954-5B8C-0BC1-157B-240ED59CFE01}"/>
              </a:ext>
            </a:extLst>
          </p:cNvPr>
          <p:cNvSpPr>
            <a:spLocks noGrp="1"/>
          </p:cNvSpPr>
          <p:nvPr>
            <p:ph type="sldNum" sz="quarter" idx="5"/>
          </p:nvPr>
        </p:nvSpPr>
        <p:spPr/>
        <p:txBody>
          <a:bodyPr/>
          <a:lstStyle/>
          <a:p>
            <a:fld id="{45CE11AC-8085-4176-A89D-1E6FE303CBBA}" type="slidenum">
              <a:rPr lang="en-US" smtClean="0"/>
              <a:t>8</a:t>
            </a:fld>
            <a:endParaRPr lang="en-US"/>
          </a:p>
        </p:txBody>
      </p:sp>
    </p:spTree>
    <p:extLst>
      <p:ext uri="{BB962C8B-B14F-4D97-AF65-F5344CB8AC3E}">
        <p14:creationId xmlns:p14="http://schemas.microsoft.com/office/powerpoint/2010/main" val="198105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let’s talk about saving money. How do you feel about your current savings? [ASK AUDIENCE]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a:ea typeface="Aptos" panose="020B0004020202020204" pitchFamily="34" charset="0"/>
                <a:cs typeface="Times New Roman" panose="02020603050405020304" pitchFamily="18" charset="0"/>
              </a:rPr>
              <a:t>If you’re like most people, you might feel like you’re not saving enough. In fact, according to a </a:t>
            </a:r>
            <a:r>
              <a:rPr lang="en-US" sz="1800" kern="100" dirty="0">
                <a:latin typeface="Aptos"/>
                <a:ea typeface="Aptos" panose="020B0004020202020204" pitchFamily="34" charset="0"/>
                <a:cs typeface="Times New Roman" panose="02020603050405020304" pitchFamily="18" charset="0"/>
              </a:rPr>
              <a:t>December 2023</a:t>
            </a:r>
            <a:r>
              <a:rPr lang="en-US" sz="1800" kern="100" dirty="0">
                <a:effectLst/>
                <a:latin typeface="Aptos"/>
                <a:ea typeface="Aptos" panose="020B0004020202020204" pitchFamily="34" charset="0"/>
                <a:cs typeface="Times New Roman" panose="02020603050405020304" pitchFamily="18" charset="0"/>
              </a:rPr>
              <a:t> </a:t>
            </a:r>
            <a:r>
              <a:rPr lang="en-US" sz="1800" kern="100" dirty="0">
                <a:latin typeface="Aptos"/>
                <a:ea typeface="Aptos" panose="020B0004020202020204" pitchFamily="34" charset="0"/>
                <a:cs typeface="Times New Roman" panose="02020603050405020304" pitchFamily="18" charset="0"/>
              </a:rPr>
              <a:t>survey </a:t>
            </a:r>
            <a:r>
              <a:rPr lang="en-US" sz="1800" kern="100" dirty="0">
                <a:effectLst/>
                <a:latin typeface="Aptos"/>
                <a:ea typeface="Aptos" panose="020B0004020202020204" pitchFamily="34" charset="0"/>
                <a:cs typeface="Times New Roman" panose="02020603050405020304" pitchFamily="18" charset="0"/>
              </a:rPr>
              <a:t>by Bankrate, less than half of Americans would pay for an emergency expense (like an emergency room visit or unexpected car repair) of $1,000 or more from savings. That’s why it’s important to start early, even if it’s just a little. Small contributions can grow significantly over time.</a:t>
            </a:r>
          </a:p>
          <a:p>
            <a:pPr marL="742950" marR="0" lvl="1" indent="-285750">
              <a:lnSpc>
                <a:spcPct val="115000"/>
              </a:lnSpc>
              <a:spcAft>
                <a:spcPts val="800"/>
              </a:spcAft>
              <a:buFont typeface="+mj-lt"/>
              <a:buAutoNum type="arabicPeriod"/>
              <a:tabLst>
                <a:tab pos="914400" algn="l"/>
              </a:tabLst>
            </a:pP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9</a:t>
            </a:fld>
            <a:endParaRPr lang="en-US"/>
          </a:p>
        </p:txBody>
      </p:sp>
    </p:spTree>
    <p:extLst>
      <p:ext uri="{BB962C8B-B14F-4D97-AF65-F5344CB8AC3E}">
        <p14:creationId xmlns:p14="http://schemas.microsoft.com/office/powerpoint/2010/main" val="120821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noChangeAspect="1"/>
          </p:cNvGrpSpPr>
          <p:nvPr userDrawn="1"/>
        </p:nvGrpSpPr>
        <p:grpSpPr>
          <a:xfrm>
            <a:off x="-2310289" y="-1960642"/>
            <a:ext cx="13360107" cy="14078568"/>
            <a:chOff x="-2667000" y="-2059526"/>
            <a:chExt cx="13632762" cy="14365884"/>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03" y="2720747"/>
              <a:ext cx="10742440" cy="9585611"/>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059526"/>
              <a:ext cx="13632762" cy="4771438"/>
            </a:xfrm>
            <a:prstGeom prst="rect">
              <a:avLst/>
            </a:prstGeom>
            <a:ln>
              <a:noFill/>
            </a:ln>
            <a:effectLst>
              <a:outerShdw blurRad="292100" dist="139700" dir="2700000" algn="tl" rotWithShape="0">
                <a:srgbClr val="333333">
                  <a:alpha val="65000"/>
                </a:srgbClr>
              </a:outerShdw>
            </a:effectLst>
          </p:spPr>
        </p:pic>
      </p:grpSp>
      <p:sp>
        <p:nvSpPr>
          <p:cNvPr id="3" name="Text Placeholder 2">
            <a:extLst>
              <a:ext uri="{FF2B5EF4-FFF2-40B4-BE49-F238E27FC236}">
                <a16:creationId xmlns:a16="http://schemas.microsoft.com/office/drawing/2014/main" id="{197C4DC5-C58E-451B-92B6-13229DAF0D9B}"/>
              </a:ext>
            </a:extLst>
          </p:cNvPr>
          <p:cNvSpPr>
            <a:spLocks noGrp="1"/>
          </p:cNvSpPr>
          <p:nvPr>
            <p:ph type="body" sz="quarter" idx="11" hasCustomPrompt="1"/>
          </p:nvPr>
        </p:nvSpPr>
        <p:spPr>
          <a:xfrm>
            <a:off x="714375" y="2114437"/>
            <a:ext cx="5173663" cy="1004888"/>
          </a:xfrm>
          <a:prstGeom prst="rect">
            <a:avLst/>
          </a:prstGeom>
        </p:spPr>
        <p:txBody>
          <a:bodyPr/>
          <a:lstStyle>
            <a:lvl1pPr marL="0" indent="0">
              <a:buNone/>
              <a:defRPr>
                <a:solidFill>
                  <a:srgbClr val="006990"/>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9" name="Text Placeholder 2">
            <a:extLst>
              <a:ext uri="{FF2B5EF4-FFF2-40B4-BE49-F238E27FC236}">
                <a16:creationId xmlns:a16="http://schemas.microsoft.com/office/drawing/2014/main" id="{E421E992-291A-4AF2-B57C-AC90E0FA3345}"/>
              </a:ext>
            </a:extLst>
          </p:cNvPr>
          <p:cNvSpPr>
            <a:spLocks noGrp="1"/>
          </p:cNvSpPr>
          <p:nvPr>
            <p:ph type="body" sz="quarter" idx="12" hasCustomPrompt="1"/>
          </p:nvPr>
        </p:nvSpPr>
        <p:spPr>
          <a:xfrm>
            <a:off x="708434" y="1405054"/>
            <a:ext cx="5173663" cy="712522"/>
          </a:xfrm>
          <a:prstGeom prst="rect">
            <a:avLst/>
          </a:prstGeom>
        </p:spPr>
        <p:txBody>
          <a:bodyPr/>
          <a:lstStyle>
            <a:lvl1pPr marL="0" indent="0">
              <a:buNone/>
              <a:defRPr sz="4000">
                <a:solidFill>
                  <a:srgbClr val="006990"/>
                </a:solidFill>
                <a:latin typeface="Arial" panose="020B0604020202020204" pitchFamily="34" charset="0"/>
                <a:cs typeface="Arial" panose="020B0604020202020204" pitchFamily="34" charset="0"/>
              </a:defRPr>
            </a:lvl1pPr>
          </a:lstStyle>
          <a:p>
            <a:pPr lvl="0"/>
            <a:r>
              <a:rPr lang="en-US" dirty="0"/>
              <a:t>Click to add title</a:t>
            </a:r>
          </a:p>
        </p:txBody>
      </p:sp>
    </p:spTree>
    <p:extLst>
      <p:ext uri="{BB962C8B-B14F-4D97-AF65-F5344CB8AC3E}">
        <p14:creationId xmlns:p14="http://schemas.microsoft.com/office/powerpoint/2010/main" val="103581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 plain_upper lef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20" y="64008"/>
            <a:ext cx="2394840" cy="785446"/>
          </a:xfrm>
          <a:prstGeom prst="rect">
            <a:avLst/>
          </a:prstGeom>
          <a:effectLst/>
        </p:spPr>
      </p:pic>
    </p:spTree>
    <p:extLst>
      <p:ext uri="{BB962C8B-B14F-4D97-AF65-F5344CB8AC3E}">
        <p14:creationId xmlns:p14="http://schemas.microsoft.com/office/powerpoint/2010/main" val="238881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on plain_upper righ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840" y="64008"/>
            <a:ext cx="2394840" cy="785446"/>
          </a:xfrm>
          <a:prstGeom prst="rect">
            <a:avLst/>
          </a:prstGeom>
          <a:effectLst/>
        </p:spPr>
      </p:pic>
    </p:spTree>
    <p:extLst>
      <p:ext uri="{BB962C8B-B14F-4D97-AF65-F5344CB8AC3E}">
        <p14:creationId xmlns:p14="http://schemas.microsoft.com/office/powerpoint/2010/main" val="293282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 white_lower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5596" y="4262511"/>
            <a:ext cx="2394840" cy="785446"/>
          </a:xfrm>
          <a:prstGeom prst="rect">
            <a:avLst/>
          </a:prstGeom>
          <a:effectLst/>
        </p:spPr>
      </p:pic>
    </p:spTree>
    <p:extLst>
      <p:ext uri="{BB962C8B-B14F-4D97-AF65-F5344CB8AC3E}">
        <p14:creationId xmlns:p14="http://schemas.microsoft.com/office/powerpoint/2010/main" val="164935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 white_upper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5152" y="64008"/>
            <a:ext cx="2394840" cy="785446"/>
          </a:xfrm>
          <a:prstGeom prst="rect">
            <a:avLst/>
          </a:prstGeom>
          <a:effectLst/>
        </p:spPr>
      </p:pic>
    </p:spTree>
    <p:extLst>
      <p:ext uri="{BB962C8B-B14F-4D97-AF65-F5344CB8AC3E}">
        <p14:creationId xmlns:p14="http://schemas.microsoft.com/office/powerpoint/2010/main" val="2273046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_lower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 y="4266380"/>
            <a:ext cx="2394840" cy="785446"/>
          </a:xfrm>
          <a:prstGeom prst="rect">
            <a:avLst/>
          </a:prstGeom>
          <a:effectLst/>
        </p:spPr>
      </p:pic>
    </p:spTree>
    <p:extLst>
      <p:ext uri="{BB962C8B-B14F-4D97-AF65-F5344CB8AC3E}">
        <p14:creationId xmlns:p14="http://schemas.microsoft.com/office/powerpoint/2010/main" val="181078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white_upper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32" y="64008"/>
            <a:ext cx="2394840" cy="785446"/>
          </a:xfrm>
          <a:prstGeom prst="rect">
            <a:avLst/>
          </a:prstGeom>
          <a:effectLst/>
        </p:spPr>
      </p:pic>
    </p:spTree>
    <p:extLst>
      <p:ext uri="{BB962C8B-B14F-4D97-AF65-F5344CB8AC3E}">
        <p14:creationId xmlns:p14="http://schemas.microsoft.com/office/powerpoint/2010/main" val="120954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tating shie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4488" y="1241779"/>
            <a:ext cx="2666257" cy="2874210"/>
          </a:xfrm>
          <a:prstGeom prst="rect">
            <a:avLst/>
          </a:prstGeom>
          <a:effectLst>
            <a:outerShdw blurRad="1270000" dir="2700000" algn="tl" rotWithShape="0">
              <a:srgbClr val="000000">
                <a:alpha val="13000"/>
              </a:srgbClr>
            </a:outerShdw>
            <a:reflection endPos="39000" dir="5400000" sy="-100000" algn="bl"/>
          </a:effectLst>
        </p:spPr>
      </p:pic>
    </p:spTree>
    <p:extLst>
      <p:ext uri="{BB962C8B-B14F-4D97-AF65-F5344CB8AC3E}">
        <p14:creationId xmlns:p14="http://schemas.microsoft.com/office/powerpoint/2010/main" val="22937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anim calcmode="lin" valueType="num">
                                      <p:cBhvr>
                                        <p:cTn id="8" dur="5000" fill="hold"/>
                                        <p:tgtEl>
                                          <p:spTgt spid="13"/>
                                        </p:tgtEl>
                                        <p:attrNameLst>
                                          <p:attrName>ppt_w</p:attrName>
                                        </p:attrNameLst>
                                      </p:cBhvr>
                                      <p:tavLst>
                                        <p:tav tm="0" fmla="#ppt_w*sin(2.5*pi*$)">
                                          <p:val>
                                            <p:fltVal val="0"/>
                                          </p:val>
                                        </p:tav>
                                        <p:tav tm="100000">
                                          <p:val>
                                            <p:fltVal val="1"/>
                                          </p:val>
                                        </p:tav>
                                      </p:tavLst>
                                    </p:anim>
                                    <p:anim calcmode="lin" valueType="num">
                                      <p:cBhvr>
                                        <p:cTn id="9" dur="500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xit" presetSubtype="0" fill="hold" nodeType="afterEffect">
                                  <p:stCondLst>
                                    <p:cond delay="1000"/>
                                  </p:stCondLst>
                                  <p:childTnLst>
                                    <p:animEffect transition="out" filter="fade">
                                      <p:cBhvr>
                                        <p:cTn id="12" dur="5000"/>
                                        <p:tgtEl>
                                          <p:spTgt spid="13"/>
                                        </p:tgtEl>
                                      </p:cBhvr>
                                    </p:animEffect>
                                    <p:anim calcmode="lin" valueType="num">
                                      <p:cBhvr>
                                        <p:cTn id="13" dur="5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0"/>
                                        <p:tgtEl>
                                          <p:spTgt spid="13"/>
                                        </p:tgtEl>
                                        <p:attrNameLst>
                                          <p:attrName>ppt_h</p:attrName>
                                        </p:attrNameLst>
                                      </p:cBhvr>
                                      <p:tavLst>
                                        <p:tav tm="0">
                                          <p:val>
                                            <p:strVal val="ppt_h"/>
                                          </p:val>
                                        </p:tav>
                                        <p:tav tm="100000">
                                          <p:val>
                                            <p:strVal val="ppt_h"/>
                                          </p:val>
                                        </p:tav>
                                      </p:tavLst>
                                    </p:anim>
                                    <p:set>
                                      <p:cBhvr>
                                        <p:cTn id="15"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top with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704850"/>
            <a:ext cx="8646542" cy="302627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450500"/>
            <a:ext cx="1676400" cy="549817"/>
          </a:xfrm>
          <a:prstGeom prst="rect">
            <a:avLst/>
          </a:prstGeom>
        </p:spPr>
      </p:pic>
      <p:sp>
        <p:nvSpPr>
          <p:cNvPr id="5" name="Title 1"/>
          <p:cNvSpPr>
            <a:spLocks noGrp="1"/>
          </p:cNvSpPr>
          <p:nvPr>
            <p:ph type="title"/>
          </p:nvPr>
        </p:nvSpPr>
        <p:spPr>
          <a:xfrm>
            <a:off x="409659" y="1287339"/>
            <a:ext cx="7448466"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409659" y="2238375"/>
            <a:ext cx="8229600" cy="2091890"/>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90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op with shiel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704850"/>
            <a:ext cx="8646542" cy="302627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4561174"/>
            <a:ext cx="381000" cy="396875"/>
          </a:xfrm>
          <a:prstGeom prst="rect">
            <a:avLst/>
          </a:prstGeom>
        </p:spPr>
      </p:pic>
      <p:sp>
        <p:nvSpPr>
          <p:cNvPr id="5" name="Title 1"/>
          <p:cNvSpPr>
            <a:spLocks noGrp="1"/>
          </p:cNvSpPr>
          <p:nvPr>
            <p:ph type="title"/>
          </p:nvPr>
        </p:nvSpPr>
        <p:spPr>
          <a:xfrm>
            <a:off x="800184" y="1287339"/>
            <a:ext cx="7010316"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800184" y="2238375"/>
            <a:ext cx="7448466" cy="2091890"/>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1131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op n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704850"/>
            <a:ext cx="8646542" cy="3026271"/>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a:xfrm>
            <a:off x="409659" y="1287339"/>
            <a:ext cx="7448466"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p:cNvSpPr>
            <a:spLocks noGrp="1"/>
          </p:cNvSpPr>
          <p:nvPr>
            <p:ph idx="1"/>
          </p:nvPr>
        </p:nvSpPr>
        <p:spPr>
          <a:xfrm>
            <a:off x="409659" y="2238375"/>
            <a:ext cx="8229600" cy="2091890"/>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1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5261" y="3141785"/>
            <a:ext cx="2394840" cy="785446"/>
          </a:xfrm>
          <a:prstGeom prst="rect">
            <a:avLst/>
          </a:prstGeom>
          <a:effectLst>
            <a:reflection stA="26000" endPos="75000" dist="241300" dir="5400000" sy="-100000" algn="bl" rotWithShape="0"/>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091" y="-2104259"/>
            <a:ext cx="13360107" cy="4676009"/>
          </a:xfrm>
          <a:prstGeom prst="rect">
            <a:avLst/>
          </a:prstGeom>
          <a:ln>
            <a:noFill/>
          </a:ln>
          <a:effectLst>
            <a:outerShdw blurRad="292100" dist="139700" dir="2700000" algn="tl" rotWithShape="0">
              <a:srgbClr val="333333">
                <a:alpha val="65000"/>
              </a:srgbClr>
            </a:outerShdw>
          </a:effectLst>
        </p:spPr>
      </p:pic>
      <p:sp>
        <p:nvSpPr>
          <p:cNvPr id="6" name="Text Placeholder 4"/>
          <p:cNvSpPr>
            <a:spLocks noGrp="1"/>
          </p:cNvSpPr>
          <p:nvPr>
            <p:ph type="body" sz="quarter" idx="10" hasCustomPrompt="1"/>
          </p:nvPr>
        </p:nvSpPr>
        <p:spPr>
          <a:xfrm>
            <a:off x="914400" y="2273713"/>
            <a:ext cx="5092700" cy="962025"/>
          </a:xfrm>
          <a:prstGeom prst="rect">
            <a:avLst/>
          </a:prstGeom>
        </p:spPr>
        <p:txBody>
          <a:bodyPr vert="horz"/>
          <a:lstStyle>
            <a:lvl1pPr marL="0" indent="0">
              <a:buFontTx/>
              <a:buNone/>
              <a:defRPr baseline="0">
                <a:solidFill>
                  <a:srgbClr val="006990"/>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ext Placeholder 4">
            <a:extLst>
              <a:ext uri="{FF2B5EF4-FFF2-40B4-BE49-F238E27FC236}">
                <a16:creationId xmlns:a16="http://schemas.microsoft.com/office/drawing/2014/main" id="{2C98A2CA-DE29-4F42-8B83-49237FD6E79E}"/>
              </a:ext>
            </a:extLst>
          </p:cNvPr>
          <p:cNvSpPr>
            <a:spLocks noGrp="1"/>
          </p:cNvSpPr>
          <p:nvPr>
            <p:ph type="body" sz="quarter" idx="11" hasCustomPrompt="1"/>
          </p:nvPr>
        </p:nvSpPr>
        <p:spPr>
          <a:xfrm>
            <a:off x="914400" y="1594624"/>
            <a:ext cx="5092700" cy="679089"/>
          </a:xfrm>
          <a:prstGeom prst="rect">
            <a:avLst/>
          </a:prstGeom>
        </p:spPr>
        <p:txBody>
          <a:bodyPr vert="horz"/>
          <a:lstStyle>
            <a:lvl1pPr marL="0" indent="0">
              <a:buFontTx/>
              <a:buNone/>
              <a:defRPr sz="4000" baseline="0">
                <a:solidFill>
                  <a:srgbClr val="006990"/>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369713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31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mages">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
        <p:nvSpPr>
          <p:cNvPr id="11" name="Picture Placeholder 10"/>
          <p:cNvSpPr>
            <a:spLocks noGrp="1"/>
          </p:cNvSpPr>
          <p:nvPr>
            <p:ph type="pic" sz="quarter" idx="10"/>
          </p:nvPr>
        </p:nvSpPr>
        <p:spPr>
          <a:xfrm>
            <a:off x="4342954" y="626771"/>
            <a:ext cx="3478287" cy="2300590"/>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17" name="Picture Placeholder 10"/>
          <p:cNvSpPr>
            <a:spLocks noGrp="1"/>
          </p:cNvSpPr>
          <p:nvPr>
            <p:ph type="pic" sz="quarter" idx="11"/>
          </p:nvPr>
        </p:nvSpPr>
        <p:spPr>
          <a:xfrm>
            <a:off x="6093326" y="2285761"/>
            <a:ext cx="2743200" cy="1830229"/>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8" name="Picture Placeholder 10"/>
          <p:cNvSpPr>
            <a:spLocks noGrp="1"/>
          </p:cNvSpPr>
          <p:nvPr>
            <p:ph type="pic" sz="quarter" idx="12"/>
          </p:nvPr>
        </p:nvSpPr>
        <p:spPr>
          <a:xfrm>
            <a:off x="3019481" y="2723534"/>
            <a:ext cx="2781295" cy="1853191"/>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9" name="Title 1"/>
          <p:cNvSpPr>
            <a:spLocks noGrp="1"/>
          </p:cNvSpPr>
          <p:nvPr>
            <p:ph type="title"/>
          </p:nvPr>
        </p:nvSpPr>
        <p:spPr>
          <a:xfrm>
            <a:off x="522367" y="418475"/>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a:t>
            </a:r>
          </a:p>
        </p:txBody>
      </p:sp>
      <p:sp>
        <p:nvSpPr>
          <p:cNvPr id="20" name="Content Placeholder 2"/>
          <p:cNvSpPr>
            <a:spLocks noGrp="1"/>
          </p:cNvSpPr>
          <p:nvPr>
            <p:ph idx="1"/>
          </p:nvPr>
        </p:nvSpPr>
        <p:spPr>
          <a:xfrm>
            <a:off x="522367" y="1412647"/>
            <a:ext cx="3835734" cy="2906004"/>
          </a:xfrm>
          <a:prstGeom prst="rect">
            <a:avLst/>
          </a:prstGeom>
        </p:spPr>
        <p:txBody>
          <a:bodyPr/>
          <a:lstStyle>
            <a:lvl1pPr>
              <a:defRPr sz="2000" baseline="0">
                <a:solidFill>
                  <a:srgbClr val="006990"/>
                </a:solidFill>
                <a:latin typeface="Arial" panose="020B0604020202020204" pitchFamily="34" charset="0"/>
                <a:cs typeface="Arial" panose="020B0604020202020204" pitchFamily="34" charset="0"/>
              </a:defRPr>
            </a:lvl1pPr>
            <a:lvl2pPr>
              <a:defRPr sz="1800">
                <a:solidFill>
                  <a:srgbClr val="1F497D"/>
                </a:solidFill>
                <a:latin typeface="Myriad Pro"/>
              </a:defRPr>
            </a:lvl2pPr>
            <a:lvl3pPr>
              <a:defRPr sz="1600">
                <a:solidFill>
                  <a:srgbClr val="1F497D"/>
                </a:solidFill>
                <a:latin typeface="Myriad Pro"/>
              </a:defRPr>
            </a:lvl3pPr>
            <a:lvl4pPr>
              <a:defRPr sz="1400">
                <a:solidFill>
                  <a:srgbClr val="1F497D"/>
                </a:solidFill>
                <a:latin typeface="Myriad Pro"/>
              </a:defRPr>
            </a:lvl4pPr>
            <a:lvl5pPr>
              <a:defRPr sz="1400">
                <a:solidFill>
                  <a:srgbClr val="1F497D"/>
                </a:solidFill>
                <a:latin typeface="Myriad Pro"/>
              </a:defRPr>
            </a:lvl5pPr>
          </a:lstStyle>
          <a:p>
            <a:pPr lvl="0"/>
            <a:r>
              <a:rPr lang="en-US" dirty="0"/>
              <a:t>Click to edit Master text styles</a:t>
            </a:r>
          </a:p>
          <a:p>
            <a:pPr lvl="0"/>
            <a:r>
              <a:rPr lang="en-US" dirty="0"/>
              <a:t>Click return to add text</a:t>
            </a:r>
          </a:p>
          <a:p>
            <a:pPr lvl="0"/>
            <a:r>
              <a:rPr lang="en-US" dirty="0"/>
              <a:t>Click return to add text</a:t>
            </a:r>
          </a:p>
        </p:txBody>
      </p:sp>
    </p:spTree>
    <p:extLst>
      <p:ext uri="{BB962C8B-B14F-4D97-AF65-F5344CB8AC3E}">
        <p14:creationId xmlns:p14="http://schemas.microsoft.com/office/powerpoint/2010/main" val="9409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additive="base">
                                        <p:cTn id="1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 calcmode="lin" valueType="num">
                                      <p:cBhvr additive="base">
                                        <p:cTn id="24"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 calcmode="lin" valueType="num">
                                      <p:cBhvr additive="base">
                                        <p:cTn id="30"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p:bldP spid="17" grpId="0"/>
      <p:bldP spid="18" grpId="0"/>
      <p:bldP spid="20" grpId="0" uiExpand="1" build="p">
        <p:tmplLst>
          <p:tmpl lvl="1">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3751412" y="2118108"/>
            <a:ext cx="3620502" cy="2384468"/>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8" name="Picture Placeholder 10"/>
          <p:cNvSpPr>
            <a:spLocks noGrp="1"/>
          </p:cNvSpPr>
          <p:nvPr>
            <p:ph type="pic" sz="quarter" idx="12"/>
          </p:nvPr>
        </p:nvSpPr>
        <p:spPr>
          <a:xfrm>
            <a:off x="5144838" y="272833"/>
            <a:ext cx="3620502" cy="2355618"/>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9" name="Title 1"/>
          <p:cNvSpPr>
            <a:spLocks noGrp="1"/>
          </p:cNvSpPr>
          <p:nvPr>
            <p:ph type="title"/>
          </p:nvPr>
        </p:nvSpPr>
        <p:spPr>
          <a:xfrm>
            <a:off x="508999" y="416366"/>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a:t>
            </a:r>
          </a:p>
        </p:txBody>
      </p:sp>
      <p:sp>
        <p:nvSpPr>
          <p:cNvPr id="10" name="Content Placeholder 2"/>
          <p:cNvSpPr>
            <a:spLocks noGrp="1"/>
          </p:cNvSpPr>
          <p:nvPr>
            <p:ph idx="1"/>
          </p:nvPr>
        </p:nvSpPr>
        <p:spPr>
          <a:xfrm>
            <a:off x="508999" y="1410538"/>
            <a:ext cx="3835734" cy="2906004"/>
          </a:xfrm>
          <a:prstGeom prst="rect">
            <a:avLst/>
          </a:prstGeom>
        </p:spPr>
        <p:txBody>
          <a:bodyPr/>
          <a:lstStyle>
            <a:lvl1pPr>
              <a:defRPr sz="2000">
                <a:solidFill>
                  <a:srgbClr val="006990"/>
                </a:solidFill>
                <a:latin typeface="Arial" panose="020B0604020202020204" pitchFamily="34" charset="0"/>
                <a:cs typeface="Arial" panose="020B0604020202020204" pitchFamily="34" charset="0"/>
              </a:defRPr>
            </a:lvl1pPr>
            <a:lvl2pPr>
              <a:defRPr sz="1800">
                <a:solidFill>
                  <a:srgbClr val="006990"/>
                </a:solidFill>
                <a:latin typeface="Arial" panose="020B0604020202020204" pitchFamily="34" charset="0"/>
                <a:cs typeface="Arial" panose="020B0604020202020204" pitchFamily="34" charset="0"/>
              </a:defRPr>
            </a:lvl2pPr>
            <a:lvl3pPr>
              <a:defRPr sz="1600">
                <a:solidFill>
                  <a:srgbClr val="006990"/>
                </a:solidFill>
                <a:latin typeface="Arial" panose="020B0604020202020204" pitchFamily="34" charset="0"/>
                <a:cs typeface="Arial" panose="020B0604020202020204" pitchFamily="34" charset="0"/>
              </a:defRPr>
            </a:lvl3pPr>
            <a:lvl4pPr>
              <a:defRPr sz="1400">
                <a:solidFill>
                  <a:srgbClr val="006990"/>
                </a:solidFill>
                <a:latin typeface="Arial" panose="020B0604020202020204" pitchFamily="34" charset="0"/>
                <a:cs typeface="Arial" panose="020B0604020202020204" pitchFamily="34" charset="0"/>
              </a:defRPr>
            </a:lvl4pPr>
            <a:lvl5pPr>
              <a:defRPr sz="14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32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8" grpId="0" uiExpand="1"/>
      <p:bldP spid="10" grpId="0" uiExpand="1" build="p">
        <p:tmplLst>
          <p:tmpl lvl="1">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303385" y="336773"/>
            <a:ext cx="6472962" cy="4318680"/>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96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 1 c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659" y="430089"/>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09659" y="1424261"/>
            <a:ext cx="8229600" cy="2906004"/>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37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2 c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09659" y="430089"/>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409659" y="1424261"/>
            <a:ext cx="3835072" cy="2906004"/>
          </a:xfrm>
          <a:prstGeom prst="rect">
            <a:avLst/>
          </a:prstGeom>
        </p:spPr>
        <p:txBody>
          <a:bodyPr/>
          <a:lstStyle>
            <a:lvl1pPr>
              <a:defRPr sz="2000">
                <a:solidFill>
                  <a:srgbClr val="006990"/>
                </a:solidFill>
                <a:latin typeface="Arial" panose="020B0604020202020204" pitchFamily="34" charset="0"/>
                <a:cs typeface="Arial" panose="020B0604020202020204" pitchFamily="34" charset="0"/>
              </a:defRPr>
            </a:lvl1pPr>
            <a:lvl2pPr>
              <a:defRPr sz="1800">
                <a:solidFill>
                  <a:srgbClr val="006990"/>
                </a:solidFill>
                <a:latin typeface="Arial" panose="020B0604020202020204" pitchFamily="34" charset="0"/>
                <a:cs typeface="Arial" panose="020B0604020202020204" pitchFamily="34" charset="0"/>
              </a:defRPr>
            </a:lvl2pPr>
            <a:lvl3pPr>
              <a:defRPr sz="1600">
                <a:solidFill>
                  <a:srgbClr val="006990"/>
                </a:solidFill>
                <a:latin typeface="Arial" panose="020B0604020202020204" pitchFamily="34" charset="0"/>
                <a:cs typeface="Arial" panose="020B0604020202020204" pitchFamily="34" charset="0"/>
              </a:defRPr>
            </a:lvl3pPr>
            <a:lvl4pPr>
              <a:defRPr sz="1400">
                <a:solidFill>
                  <a:srgbClr val="006990"/>
                </a:solidFill>
                <a:latin typeface="Arial" panose="020B0604020202020204" pitchFamily="34" charset="0"/>
                <a:cs typeface="Arial" panose="020B0604020202020204" pitchFamily="34" charset="0"/>
              </a:defRPr>
            </a:lvl4pPr>
            <a:lvl5pPr>
              <a:defRPr sz="14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244731" y="1424261"/>
            <a:ext cx="3835072" cy="2906004"/>
          </a:xfrm>
          <a:prstGeom prst="rect">
            <a:avLst/>
          </a:prstGeom>
        </p:spPr>
        <p:txBody>
          <a:bodyPr/>
          <a:lstStyle>
            <a:lvl1pPr>
              <a:defRPr sz="2000">
                <a:solidFill>
                  <a:srgbClr val="006990"/>
                </a:solidFill>
                <a:latin typeface="Arial" panose="020B0604020202020204" pitchFamily="34" charset="0"/>
                <a:cs typeface="Arial" panose="020B0604020202020204" pitchFamily="34" charset="0"/>
              </a:defRPr>
            </a:lvl1pPr>
            <a:lvl2pPr>
              <a:defRPr sz="1800">
                <a:solidFill>
                  <a:srgbClr val="006990"/>
                </a:solidFill>
                <a:latin typeface="Arial" panose="020B0604020202020204" pitchFamily="34" charset="0"/>
                <a:cs typeface="Arial" panose="020B0604020202020204" pitchFamily="34" charset="0"/>
              </a:defRPr>
            </a:lvl2pPr>
            <a:lvl3pPr>
              <a:defRPr sz="1600">
                <a:solidFill>
                  <a:srgbClr val="006990"/>
                </a:solidFill>
                <a:latin typeface="Arial" panose="020B0604020202020204" pitchFamily="34" charset="0"/>
                <a:cs typeface="Arial" panose="020B0604020202020204" pitchFamily="34" charset="0"/>
              </a:defRPr>
            </a:lvl3pPr>
            <a:lvl4pPr>
              <a:defRPr sz="1400">
                <a:solidFill>
                  <a:srgbClr val="006990"/>
                </a:solidFill>
                <a:latin typeface="Arial" panose="020B0604020202020204" pitchFamily="34" charset="0"/>
                <a:cs typeface="Arial" panose="020B0604020202020204" pitchFamily="34" charset="0"/>
              </a:defRPr>
            </a:lvl4pPr>
            <a:lvl5pPr>
              <a:defRPr sz="14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863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 plain_lower righ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6701" y="4215619"/>
            <a:ext cx="2394840" cy="785446"/>
          </a:xfrm>
          <a:prstGeom prst="rect">
            <a:avLst/>
          </a:prstGeom>
          <a:effectLst/>
        </p:spPr>
      </p:pic>
    </p:spTree>
    <p:extLst>
      <p:ext uri="{BB962C8B-B14F-4D97-AF65-F5344CB8AC3E}">
        <p14:creationId xmlns:p14="http://schemas.microsoft.com/office/powerpoint/2010/main" val="343967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on plain_lower lef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 y="4251961"/>
            <a:ext cx="2394840" cy="785446"/>
          </a:xfrm>
          <a:prstGeom prst="rect">
            <a:avLst/>
          </a:prstGeom>
          <a:effectLst/>
        </p:spPr>
      </p:pic>
    </p:spTree>
    <p:extLst>
      <p:ext uri="{BB962C8B-B14F-4D97-AF65-F5344CB8AC3E}">
        <p14:creationId xmlns:p14="http://schemas.microsoft.com/office/powerpoint/2010/main" val="49132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20586"/>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1" r:id="rId3"/>
    <p:sldLayoutId id="2147483662" r:id="rId4"/>
    <p:sldLayoutId id="2147483663" r:id="rId5"/>
    <p:sldLayoutId id="2147483650" r:id="rId6"/>
    <p:sldLayoutId id="2147483652" r:id="rId7"/>
    <p:sldLayoutId id="2147483670" r:id="rId8"/>
    <p:sldLayoutId id="2147483671" r:id="rId9"/>
    <p:sldLayoutId id="2147483672" r:id="rId10"/>
    <p:sldLayoutId id="2147483673" r:id="rId11"/>
    <p:sldLayoutId id="2147483666" r:id="rId12"/>
    <p:sldLayoutId id="2147483667" r:id="rId13"/>
    <p:sldLayoutId id="2147483668" r:id="rId14"/>
    <p:sldLayoutId id="2147483669" r:id="rId15"/>
    <p:sldLayoutId id="2147483665" r:id="rId16"/>
    <p:sldLayoutId id="2147483674" r:id="rId17"/>
    <p:sldLayoutId id="2147483675" r:id="rId18"/>
    <p:sldLayoutId id="2147483676" r:id="rId19"/>
    <p:sldLayoutId id="2147483677" r:id="rId20"/>
  </p:sldLayoutIdLst>
  <p:hf sldNum="0" hdr="0" dt="0"/>
  <p:txStyles>
    <p:titleStyle>
      <a:lvl1pPr algn="l" defTabSz="457200" rtl="0" eaLnBrk="1" latinLnBrk="0" hangingPunct="1">
        <a:spcBef>
          <a:spcPct val="0"/>
        </a:spcBef>
        <a:buNone/>
        <a:defRPr sz="3200" kern="1200" baseline="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4523F-C041-4FF9-8B17-4288748F1841}"/>
              </a:ext>
            </a:extLst>
          </p:cNvPr>
          <p:cNvSpPr>
            <a:spLocks noGrp="1"/>
          </p:cNvSpPr>
          <p:nvPr>
            <p:ph type="body" sz="quarter" idx="11"/>
          </p:nvPr>
        </p:nvSpPr>
        <p:spPr>
          <a:xfrm>
            <a:off x="714375" y="2114436"/>
            <a:ext cx="5173663" cy="1260359"/>
          </a:xfrm>
        </p:spPr>
        <p:txBody>
          <a:bodyPr lIns="91440" tIns="45720" rIns="91440" bIns="45720" anchor="t"/>
          <a:lstStyle/>
          <a:p>
            <a:r>
              <a:rPr lang="en-US" sz="2200" dirty="0">
                <a:latin typeface="Arial"/>
                <a:cs typeface="Arial"/>
              </a:rPr>
              <a:t>An educational overview of financial security topics – from protection and savings to retirement </a:t>
            </a:r>
          </a:p>
        </p:txBody>
      </p:sp>
      <p:sp>
        <p:nvSpPr>
          <p:cNvPr id="3" name="Text Placeholder 2">
            <a:extLst>
              <a:ext uri="{FF2B5EF4-FFF2-40B4-BE49-F238E27FC236}">
                <a16:creationId xmlns:a16="http://schemas.microsoft.com/office/drawing/2014/main" id="{7776DD6C-C13F-49AB-B987-6ACFE4561709}"/>
              </a:ext>
            </a:extLst>
          </p:cNvPr>
          <p:cNvSpPr>
            <a:spLocks noGrp="1"/>
          </p:cNvSpPr>
          <p:nvPr>
            <p:ph type="body" sz="quarter" idx="12"/>
          </p:nvPr>
        </p:nvSpPr>
        <p:spPr>
          <a:xfrm>
            <a:off x="708434" y="1401914"/>
            <a:ext cx="5766257" cy="712522"/>
          </a:xfrm>
        </p:spPr>
        <p:txBody>
          <a:bodyPr lIns="91440" tIns="45720" rIns="91440" bIns="45720" anchor="t"/>
          <a:lstStyle/>
          <a:p>
            <a:r>
              <a:rPr lang="en-US" b="1" dirty="0">
                <a:latin typeface="Arial"/>
                <a:cs typeface="Arial"/>
              </a:rPr>
              <a:t>Your Financial Journey</a:t>
            </a:r>
          </a:p>
        </p:txBody>
      </p:sp>
    </p:spTree>
    <p:extLst>
      <p:ext uri="{BB962C8B-B14F-4D97-AF65-F5344CB8AC3E}">
        <p14:creationId xmlns:p14="http://schemas.microsoft.com/office/powerpoint/2010/main" val="24742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F34C8-06AE-7683-D1F7-A9E151B83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9C7AD-9170-2BEE-9AE5-F8EC4271CD7B}"/>
              </a:ext>
            </a:extLst>
          </p:cNvPr>
          <p:cNvSpPr txBox="1">
            <a:spLocks/>
          </p:cNvSpPr>
          <p:nvPr/>
        </p:nvSpPr>
        <p:spPr>
          <a:xfrm>
            <a:off x="914400" y="1406721"/>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The elements of saving</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A plan outlining your goals.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Discipline to save, not spend.</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Systematic savings.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Commitment to stick with it.</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F6A2846F-AB1D-AD1C-85AD-9AEF8BB00CA1}"/>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How to save effectively</a:t>
            </a:r>
          </a:p>
        </p:txBody>
      </p:sp>
      <p:sp>
        <p:nvSpPr>
          <p:cNvPr id="4" name="TextBox 3">
            <a:extLst>
              <a:ext uri="{FF2B5EF4-FFF2-40B4-BE49-F238E27FC236}">
                <a16:creationId xmlns:a16="http://schemas.microsoft.com/office/drawing/2014/main" id="{3E80616D-4306-F7AD-66B7-5DBBCDA54BC5}"/>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8152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D093-DDBE-7E56-07B7-915CF9192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48377-E914-0315-3602-5D990C35DBB1}"/>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Find the right savings strategy</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When will I need the money?</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How aggressively do I want to save?</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Assess risk and return.</a:t>
            </a:r>
          </a:p>
        </p:txBody>
      </p:sp>
      <p:sp>
        <p:nvSpPr>
          <p:cNvPr id="3" name="Title 1">
            <a:extLst>
              <a:ext uri="{FF2B5EF4-FFF2-40B4-BE49-F238E27FC236}">
                <a16:creationId xmlns:a16="http://schemas.microsoft.com/office/drawing/2014/main" id="{DCE95C26-CFD1-0DC4-927E-15A880A1EB6C}"/>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How to save effectively</a:t>
            </a:r>
          </a:p>
        </p:txBody>
      </p:sp>
      <p:sp>
        <p:nvSpPr>
          <p:cNvPr id="4" name="TextBox 3">
            <a:extLst>
              <a:ext uri="{FF2B5EF4-FFF2-40B4-BE49-F238E27FC236}">
                <a16:creationId xmlns:a16="http://schemas.microsoft.com/office/drawing/2014/main" id="{AC3D73C1-08B8-F484-0080-EAF1EBDCA24F}"/>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5685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CB4B-EC98-C879-C8C1-BF367A4C3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1E849-301B-AECD-8A1F-4A503E82D7BA}"/>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Retirement planning basics</a:t>
            </a:r>
          </a:p>
        </p:txBody>
      </p:sp>
      <p:sp>
        <p:nvSpPr>
          <p:cNvPr id="3" name="Title 1">
            <a:extLst>
              <a:ext uri="{FF2B5EF4-FFF2-40B4-BE49-F238E27FC236}">
                <a16:creationId xmlns:a16="http://schemas.microsoft.com/office/drawing/2014/main" id="{94D8D56F-3934-E0FB-4E5D-5AD7D958F1B6}"/>
              </a:ext>
            </a:extLst>
          </p:cNvPr>
          <p:cNvSpPr txBox="1">
            <a:spLocks/>
          </p:cNvSpPr>
          <p:nvPr/>
        </p:nvSpPr>
        <p:spPr>
          <a:xfrm>
            <a:off x="908384" y="1509228"/>
            <a:ext cx="7327232"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dirty="0">
                <a:solidFill>
                  <a:srgbClr val="006990"/>
                </a:solidFill>
                <a:latin typeface="Arial" panose="020B0604020202020204" pitchFamily="34" charset="0"/>
                <a:cs typeface="Arial" panose="020B0604020202020204" pitchFamily="34" charset="0"/>
              </a:rPr>
              <a:t>Retirement comes with two big challenges: saving enough money and making it last a lifetime.</a:t>
            </a:r>
          </a:p>
        </p:txBody>
      </p:sp>
      <p:sp>
        <p:nvSpPr>
          <p:cNvPr id="4" name="TextBox 3">
            <a:extLst>
              <a:ext uri="{FF2B5EF4-FFF2-40B4-BE49-F238E27FC236}">
                <a16:creationId xmlns:a16="http://schemas.microsoft.com/office/drawing/2014/main" id="{939A8058-132A-2EAC-534B-9D6D9AA4019E}"/>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405956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95F0-35DE-478D-62B7-535ABD3D8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B00DF-B3C5-E4D6-9336-B5270A8583C4}"/>
              </a:ext>
            </a:extLst>
          </p:cNvPr>
          <p:cNvSpPr txBox="1">
            <a:spLocks/>
          </p:cNvSpPr>
          <p:nvPr/>
        </p:nvSpPr>
        <p:spPr>
          <a:xfrm>
            <a:off x="914400" y="1406721"/>
            <a:ext cx="7758545"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800" b="1" dirty="0">
                <a:solidFill>
                  <a:srgbClr val="006990"/>
                </a:solidFill>
                <a:latin typeface="Arial" panose="020B0604020202020204" pitchFamily="34" charset="0"/>
                <a:cs typeface="Arial" panose="020B0604020202020204" pitchFamily="34" charset="0"/>
              </a:rPr>
              <a:t>Key retirement questions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How much will I need to live comfortably?</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What income will I have in retirement?</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What steps can I take now to fill any gaps?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When was the last time I reviewed my plan?</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984E27C4-C15A-BB74-0086-F1E1AF77DB8B}"/>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Retirement planning basics</a:t>
            </a:r>
          </a:p>
        </p:txBody>
      </p:sp>
      <p:sp>
        <p:nvSpPr>
          <p:cNvPr id="4" name="TextBox 3">
            <a:extLst>
              <a:ext uri="{FF2B5EF4-FFF2-40B4-BE49-F238E27FC236}">
                <a16:creationId xmlns:a16="http://schemas.microsoft.com/office/drawing/2014/main" id="{66AADF11-A630-CCCB-2D39-A311A85EBCD0}"/>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30603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4FB99-23A2-4862-D5D3-8AFE92050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9918C-5CEB-7BAD-50D7-A87FE087B5F6}"/>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Retirement income distribution</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Income for basic needs.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Income for lifestyle needs.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Income for legacy needs.</a:t>
            </a:r>
          </a:p>
        </p:txBody>
      </p:sp>
      <p:sp>
        <p:nvSpPr>
          <p:cNvPr id="3" name="Title 1">
            <a:extLst>
              <a:ext uri="{FF2B5EF4-FFF2-40B4-BE49-F238E27FC236}">
                <a16:creationId xmlns:a16="http://schemas.microsoft.com/office/drawing/2014/main" id="{611C0C2F-1A1B-64ED-5D49-97D82EB243B1}"/>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Retirement planning basics</a:t>
            </a:r>
          </a:p>
        </p:txBody>
      </p:sp>
      <p:sp>
        <p:nvSpPr>
          <p:cNvPr id="4" name="TextBox 3">
            <a:extLst>
              <a:ext uri="{FF2B5EF4-FFF2-40B4-BE49-F238E27FC236}">
                <a16:creationId xmlns:a16="http://schemas.microsoft.com/office/drawing/2014/main" id="{1516BB55-7F4D-F007-FA24-A665C8823576}"/>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357651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AAEA4-DC3E-E6E8-781E-2372B6076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72262-0517-DBB6-FA8C-E6758BD66C5F}"/>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Other aspects of planning</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Estate planning.</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Business planning.</a:t>
            </a:r>
          </a:p>
        </p:txBody>
      </p:sp>
      <p:sp>
        <p:nvSpPr>
          <p:cNvPr id="3" name="Title 1">
            <a:extLst>
              <a:ext uri="{FF2B5EF4-FFF2-40B4-BE49-F238E27FC236}">
                <a16:creationId xmlns:a16="http://schemas.microsoft.com/office/drawing/2014/main" id="{7C4A2A80-E55E-49D9-3162-EA788790FCEF}"/>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Looking ahead &amp; next steps</a:t>
            </a:r>
          </a:p>
        </p:txBody>
      </p:sp>
      <p:sp>
        <p:nvSpPr>
          <p:cNvPr id="4" name="TextBox 3">
            <a:extLst>
              <a:ext uri="{FF2B5EF4-FFF2-40B4-BE49-F238E27FC236}">
                <a16:creationId xmlns:a16="http://schemas.microsoft.com/office/drawing/2014/main" id="{90EF2C7C-11A1-7BE0-8344-815823279807}"/>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76930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ACEE-92A3-467F-8E81-7B965B9F5F6E}"/>
              </a:ext>
            </a:extLst>
          </p:cNvPr>
          <p:cNvSpPr txBox="1">
            <a:spLocks/>
          </p:cNvSpPr>
          <p:nvPr/>
        </p:nvSpPr>
        <p:spPr>
          <a:xfrm>
            <a:off x="914399" y="735637"/>
            <a:ext cx="7577848" cy="2395473"/>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4400" b="1" dirty="0">
                <a:solidFill>
                  <a:srgbClr val="006990"/>
                </a:solidFill>
                <a:latin typeface="Arial" panose="020B0604020202020204" pitchFamily="34" charset="0"/>
                <a:cs typeface="Arial" panose="020B0604020202020204" pitchFamily="34" charset="0"/>
              </a:rPr>
              <a:t>Thank you!</a:t>
            </a:r>
          </a:p>
          <a:p>
            <a:endParaRPr lang="en-US" sz="3600" b="1" dirty="0">
              <a:solidFill>
                <a:srgbClr val="006990"/>
              </a:solidFill>
              <a:latin typeface="Arial" panose="020B0604020202020204" pitchFamily="34" charset="0"/>
              <a:cs typeface="Arial" panose="020B0604020202020204" pitchFamily="34" charset="0"/>
            </a:endParaRPr>
          </a:p>
          <a:p>
            <a:r>
              <a:rPr lang="en-US" dirty="0">
                <a:solidFill>
                  <a:srgbClr val="006990"/>
                </a:solidFill>
                <a:latin typeface="Arial" panose="020B0604020202020204" pitchFamily="34" charset="0"/>
                <a:cs typeface="Arial" panose="020B0604020202020204" pitchFamily="34" charset="0"/>
              </a:rPr>
              <a:t>Maximize your membership:</a:t>
            </a:r>
          </a:p>
          <a:p>
            <a:r>
              <a:rPr lang="en-US" sz="2800" i="1" dirty="0">
                <a:solidFill>
                  <a:srgbClr val="006990"/>
                </a:solidFill>
                <a:latin typeface="Arial" panose="020B0604020202020204" pitchFamily="34" charset="0"/>
                <a:cs typeface="Arial" panose="020B0604020202020204" pitchFamily="34" charset="0"/>
              </a:rPr>
              <a:t>modernwoodmen.org/my-membership</a:t>
            </a:r>
          </a:p>
        </p:txBody>
      </p:sp>
      <p:pic>
        <p:nvPicPr>
          <p:cNvPr id="4" name="Picture 3" descr="A qr code on a white background&#10;&#10;Description automatically generated">
            <a:extLst>
              <a:ext uri="{FF2B5EF4-FFF2-40B4-BE49-F238E27FC236}">
                <a16:creationId xmlns:a16="http://schemas.microsoft.com/office/drawing/2014/main" id="{93DAE516-2E84-184A-29A4-7B06102C7B75}"/>
              </a:ext>
            </a:extLst>
          </p:cNvPr>
          <p:cNvPicPr>
            <a:picLocks noChangeAspect="1"/>
          </p:cNvPicPr>
          <p:nvPr/>
        </p:nvPicPr>
        <p:blipFill>
          <a:blip r:embed="rId3"/>
          <a:stretch>
            <a:fillRect/>
          </a:stretch>
        </p:blipFill>
        <p:spPr>
          <a:xfrm>
            <a:off x="6044623" y="1162050"/>
            <a:ext cx="1409700" cy="1409700"/>
          </a:xfrm>
          <a:prstGeom prst="rect">
            <a:avLst/>
          </a:prstGeom>
        </p:spPr>
      </p:pic>
      <p:sp>
        <p:nvSpPr>
          <p:cNvPr id="5" name="TextBox 4">
            <a:extLst>
              <a:ext uri="{FF2B5EF4-FFF2-40B4-BE49-F238E27FC236}">
                <a16:creationId xmlns:a16="http://schemas.microsoft.com/office/drawing/2014/main" id="{FB534205-BEC1-4853-EE6D-03CAD3E65232}"/>
              </a:ext>
            </a:extLst>
          </p:cNvPr>
          <p:cNvSpPr txBox="1"/>
          <p:nvPr/>
        </p:nvSpPr>
        <p:spPr>
          <a:xfrm>
            <a:off x="914399" y="3220264"/>
            <a:ext cx="7577848" cy="1477328"/>
          </a:xfrm>
          <a:prstGeom prst="rect">
            <a:avLst/>
          </a:prstGeom>
          <a:noFill/>
        </p:spPr>
        <p:txBody>
          <a:bodyPr wrap="square" rtlCol="0">
            <a:spAutoFit/>
          </a:bodyPr>
          <a:lstStyle/>
          <a:p>
            <a:r>
              <a:rPr lang="en-US" sz="1000" b="0" i="1" dirty="0">
                <a:solidFill>
                  <a:srgbClr val="000000"/>
                </a:solidFill>
                <a:effectLst/>
                <a:latin typeface="Arial" panose="020B0604020202020204" pitchFamily="34" charset="0"/>
                <a:cs typeface="Arial" panose="020B0604020202020204" pitchFamily="34" charset="0"/>
              </a:rPr>
              <a:t>Modern Woodmen of America. 1701 1st Ave. Rock Island, IL 61201. This material is for your information and is not a recommendation or offer for any particular product or strategy. The information provided is not intended to serve as tax or legal advice and should not be relied upon for purposes of avoiding any federal tax penalties. The statements voiced in this material are for general information and should not be construed as specific advice or recommendations for any individual. Individuals distributing this information are not authorized to give tax or legal advice. Individuals are encouraged to seek advice from their own tax or legal counsel. Securities offered through MWA Financial Services, Inc., a wholly owned subsidiary of Modern Woodmen of America. Member: FINRA, SIPC. Product availability varies by state. Individual representatives may not be licensed to sell all products. Subject to change, fraternal programs are not part of the contract and may have specific eligibility requirements. Some programs are not available to all members.</a:t>
            </a:r>
            <a:endParaRPr lang="en-US" sz="1000"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3135CE2-A888-AEBA-2A8A-1BB4FC2E293E}"/>
              </a:ext>
            </a:extLst>
          </p:cNvPr>
          <p:cNvSpPr txBox="1"/>
          <p:nvPr/>
        </p:nvSpPr>
        <p:spPr>
          <a:xfrm>
            <a:off x="168964" y="4786746"/>
            <a:ext cx="1311965"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Form 493 (4-25)</a:t>
            </a:r>
          </a:p>
        </p:txBody>
      </p:sp>
    </p:spTree>
    <p:extLst>
      <p:ext uri="{BB962C8B-B14F-4D97-AF65-F5344CB8AC3E}">
        <p14:creationId xmlns:p14="http://schemas.microsoft.com/office/powerpoint/2010/main" val="40362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24E8-D5F3-4721-B272-E28D5A192767}"/>
              </a:ext>
            </a:extLst>
          </p:cNvPr>
          <p:cNvSpPr txBox="1">
            <a:spLocks/>
          </p:cNvSpPr>
          <p:nvPr/>
        </p:nvSpPr>
        <p:spPr>
          <a:xfrm>
            <a:off x="836192" y="1652637"/>
            <a:ext cx="7655958" cy="1838226"/>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800" b="1" dirty="0">
                <a:solidFill>
                  <a:srgbClr val="006990"/>
                </a:solidFill>
                <a:latin typeface="Arial" panose="020B0604020202020204" pitchFamily="34" charset="0"/>
                <a:cs typeface="Arial" panose="020B0604020202020204" pitchFamily="34" charset="0"/>
              </a:rPr>
              <a:t>Today’s topics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What financial security means.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The role of life insurance in planning.</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Ways to start saving more.</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Preparing for retirement.</a:t>
            </a:r>
          </a:p>
          <a:p>
            <a:endParaRPr lang="en-US" sz="3600" dirty="0">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C3EE738C-EA17-7BDE-B4EA-0DE2BF2FB09C}"/>
              </a:ext>
            </a:extLst>
          </p:cNvPr>
          <p:cNvSpPr txBox="1">
            <a:spLocks/>
          </p:cNvSpPr>
          <p:nvPr/>
        </p:nvSpPr>
        <p:spPr>
          <a:xfrm>
            <a:off x="836192" y="743223"/>
            <a:ext cx="4774532" cy="447904"/>
          </a:xfrm>
          <a:prstGeom prst="rect">
            <a:avLst/>
          </a:prstGeom>
        </p:spPr>
        <p:txBody>
          <a:bodyPr lIns="91440" tIns="45720" rIns="91440" bIns="45720" anchor="t">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a:cs typeface="Arial"/>
              </a:rPr>
              <a:t>Welcome, Modern Woodmen members!</a:t>
            </a:r>
            <a:endParaRPr lang="en-US" sz="2000" dirty="0">
              <a:solidFill>
                <a:srgbClr val="0069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76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BE5A-38DB-4E2C-A7A5-4DCD64489AC3}"/>
              </a:ext>
            </a:extLst>
          </p:cNvPr>
          <p:cNvSpPr txBox="1">
            <a:spLocks/>
          </p:cNvSpPr>
          <p:nvPr/>
        </p:nvSpPr>
        <p:spPr>
          <a:xfrm>
            <a:off x="914399" y="1591448"/>
            <a:ext cx="7576457" cy="2433797"/>
          </a:xfrm>
          <a:prstGeom prst="rect">
            <a:avLst/>
          </a:prstGeom>
        </p:spPr>
        <p:txBody>
          <a:bodyPr lIns="91440" tIns="45720" rIns="91440" bIns="45720" anchor="t">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a:cs typeface="Arial"/>
              </a:rPr>
              <a:t>Our chapters:</a:t>
            </a:r>
          </a:p>
          <a:p>
            <a:pPr marL="571500" indent="-571500">
              <a:buFont typeface="Arial" panose="020B0604020202020204" pitchFamily="34" charset="0"/>
              <a:buChar char="•"/>
            </a:pPr>
            <a:r>
              <a:rPr lang="en-US" dirty="0">
                <a:solidFill>
                  <a:srgbClr val="006990"/>
                </a:solidFill>
                <a:latin typeface="Arial"/>
                <a:cs typeface="Arial"/>
              </a:rPr>
              <a:t>Help people in need.</a:t>
            </a:r>
          </a:p>
          <a:p>
            <a:pPr marL="571500" indent="-571500">
              <a:buFont typeface="Arial" panose="020B0604020202020204" pitchFamily="34" charset="0"/>
              <a:buChar char="•"/>
            </a:pPr>
            <a:r>
              <a:rPr lang="en-US" dirty="0">
                <a:solidFill>
                  <a:srgbClr val="006990"/>
                </a:solidFill>
                <a:latin typeface="Arial"/>
                <a:cs typeface="Arial"/>
              </a:rPr>
              <a:t>Make a community impact.</a:t>
            </a:r>
          </a:p>
          <a:p>
            <a:pPr marL="571500" indent="-571500">
              <a:buFont typeface="Arial" panose="020B0604020202020204" pitchFamily="34" charset="0"/>
              <a:buChar char="•"/>
            </a:pPr>
            <a:r>
              <a:rPr lang="en-US" dirty="0">
                <a:solidFill>
                  <a:srgbClr val="006990"/>
                </a:solidFill>
                <a:latin typeface="Arial"/>
                <a:cs typeface="Arial"/>
              </a:rPr>
              <a:t>Connect local members.</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2CF7D62C-5702-446E-A063-201B4F16E2DA}"/>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Modern Woodmen overview</a:t>
            </a:r>
          </a:p>
        </p:txBody>
      </p:sp>
    </p:spTree>
    <p:extLst>
      <p:ext uri="{BB962C8B-B14F-4D97-AF65-F5344CB8AC3E}">
        <p14:creationId xmlns:p14="http://schemas.microsoft.com/office/powerpoint/2010/main" val="277407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EF8E-80F3-6BBE-0219-5BF256F05D5F}"/>
            </a:ext>
          </a:extLst>
        </p:cNvPr>
        <p:cNvGrpSpPr/>
        <p:nvPr/>
      </p:nvGrpSpPr>
      <p:grpSpPr>
        <a:xfrm>
          <a:off x="0" y="0"/>
          <a:ext cx="0" cy="0"/>
          <a:chOff x="0" y="0"/>
          <a:chExt cx="0" cy="0"/>
        </a:xfrm>
      </p:grpSpPr>
      <p:pic>
        <p:nvPicPr>
          <p:cNvPr id="5" name="Picture 4" descr="A circular diagram with text and images&#10;&#10;Description automatically generated">
            <a:extLst>
              <a:ext uri="{FF2B5EF4-FFF2-40B4-BE49-F238E27FC236}">
                <a16:creationId xmlns:a16="http://schemas.microsoft.com/office/drawing/2014/main" id="{EC197FF1-DF60-D54E-5366-8F7029698A35}"/>
              </a:ext>
            </a:extLst>
          </p:cNvPr>
          <p:cNvPicPr>
            <a:picLocks noChangeAspect="1"/>
          </p:cNvPicPr>
          <p:nvPr/>
        </p:nvPicPr>
        <p:blipFill>
          <a:blip r:embed="rId3"/>
          <a:stretch>
            <a:fillRect/>
          </a:stretch>
        </p:blipFill>
        <p:spPr>
          <a:xfrm>
            <a:off x="2266822" y="384960"/>
            <a:ext cx="4610355" cy="4373580"/>
          </a:xfrm>
          <a:prstGeom prst="ellipse">
            <a:avLst/>
          </a:prstGeom>
          <a:effectLst>
            <a:softEdge rad="0"/>
          </a:effectLst>
        </p:spPr>
      </p:pic>
    </p:spTree>
    <p:extLst>
      <p:ext uri="{BB962C8B-B14F-4D97-AF65-F5344CB8AC3E}">
        <p14:creationId xmlns:p14="http://schemas.microsoft.com/office/powerpoint/2010/main" val="263052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B6B43-3B82-B1B6-58E2-FDA30D0E1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51FC0-3886-CA52-CEE6-36FB2D39376B}"/>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Defining financial security</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Prepared for the unexpected.</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Saving for future goals.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Planning for retirement.</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1CE4E186-4FAB-38C0-E6F7-0EB05A1938F6}"/>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What is financial security?</a:t>
            </a:r>
          </a:p>
        </p:txBody>
      </p:sp>
      <p:sp>
        <p:nvSpPr>
          <p:cNvPr id="6" name="Rectangle 1">
            <a:extLst>
              <a:ext uri="{FF2B5EF4-FFF2-40B4-BE49-F238E27FC236}">
                <a16:creationId xmlns:a16="http://schemas.microsoft.com/office/drawing/2014/main" id="{1EB380A5-07A5-5282-71E6-4608BE59858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46BC5878-2C51-DA84-BD89-2627607256AF}"/>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4922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8EAC-1594-1A1A-A094-38FEDC9FD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62981-BF16-B8D6-8D8E-7F5DF4B577B9}"/>
              </a:ext>
            </a:extLst>
          </p:cNvPr>
          <p:cNvSpPr txBox="1">
            <a:spLocks/>
          </p:cNvSpPr>
          <p:nvPr/>
        </p:nvSpPr>
        <p:spPr>
          <a:xfrm>
            <a:off x="914400" y="1406721"/>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The key pillars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Define your financial goals.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Assess your financial situation.</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Customize an affordable plan.</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Adjust over time.</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EC56DBC9-C625-3326-A8DD-B850C0A61ED5}"/>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What is financial security?</a:t>
            </a:r>
          </a:p>
        </p:txBody>
      </p:sp>
      <p:sp>
        <p:nvSpPr>
          <p:cNvPr id="4" name="TextBox 3">
            <a:extLst>
              <a:ext uri="{FF2B5EF4-FFF2-40B4-BE49-F238E27FC236}">
                <a16:creationId xmlns:a16="http://schemas.microsoft.com/office/drawing/2014/main" id="{9FA28659-0190-E598-4A9B-6C7183E440A8}"/>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31690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C4E7-1C87-1B6B-7C0E-09FBB6C36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19C39-4E6A-7B47-CFEA-11E4F3A60495}"/>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Protecting your future</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Cover final expenses.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Pay off mortgage or other debts.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Provide ongoing income for family.</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954FF4C1-D96E-7E54-72E4-6A9A1767E04B}"/>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The role of life insurance</a:t>
            </a:r>
          </a:p>
        </p:txBody>
      </p:sp>
      <p:sp>
        <p:nvSpPr>
          <p:cNvPr id="4" name="TextBox 3">
            <a:extLst>
              <a:ext uri="{FF2B5EF4-FFF2-40B4-BE49-F238E27FC236}">
                <a16:creationId xmlns:a16="http://schemas.microsoft.com/office/drawing/2014/main" id="{040509E2-B99A-54A0-9068-62D7A5059F90}"/>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151405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DE1F5-7050-C477-06BA-D5E24981C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43C3A-CF45-AE0F-DE2D-A5A5F45FD8F4}"/>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Assessing your coverage</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How much coverage do I need?</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Does my current coverage meet that?</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When did I last review my plan?</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B1ED5024-0D59-B4FC-76DD-986E8E22B3D0}"/>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The role of life insurance</a:t>
            </a:r>
          </a:p>
        </p:txBody>
      </p:sp>
      <p:sp>
        <p:nvSpPr>
          <p:cNvPr id="4" name="TextBox 3">
            <a:extLst>
              <a:ext uri="{FF2B5EF4-FFF2-40B4-BE49-F238E27FC236}">
                <a16:creationId xmlns:a16="http://schemas.microsoft.com/office/drawing/2014/main" id="{881A8109-D782-610C-4F2E-5EC1FFCEFCEC}"/>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2061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969C-F9B1-49EB-8932-75350C243CA8}"/>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How to save effectively</a:t>
            </a:r>
          </a:p>
        </p:txBody>
      </p:sp>
      <p:sp>
        <p:nvSpPr>
          <p:cNvPr id="3" name="Title 1">
            <a:extLst>
              <a:ext uri="{FF2B5EF4-FFF2-40B4-BE49-F238E27FC236}">
                <a16:creationId xmlns:a16="http://schemas.microsoft.com/office/drawing/2014/main" id="{68A957F8-94BF-483D-A517-AEF5677967E5}"/>
              </a:ext>
            </a:extLst>
          </p:cNvPr>
          <p:cNvSpPr txBox="1">
            <a:spLocks/>
          </p:cNvSpPr>
          <p:nvPr/>
        </p:nvSpPr>
        <p:spPr>
          <a:xfrm>
            <a:off x="908384" y="1509228"/>
            <a:ext cx="7327232"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dirty="0">
                <a:solidFill>
                  <a:srgbClr val="006990"/>
                </a:solidFill>
                <a:latin typeface="Arial" panose="020B0604020202020204" pitchFamily="34" charset="0"/>
                <a:cs typeface="Arial" panose="020B0604020202020204" pitchFamily="34" charset="0"/>
              </a:rPr>
              <a:t>Only 44% of U.S. adults would pay an emergency expense of $1,000 or more from their savings.*</a:t>
            </a:r>
          </a:p>
          <a:p>
            <a:endParaRPr lang="en-US" dirty="0">
              <a:solidFill>
                <a:srgbClr val="006990"/>
              </a:solidFill>
              <a:latin typeface="Arial" panose="020B0604020202020204" pitchFamily="34" charset="0"/>
              <a:cs typeface="Arial" panose="020B0604020202020204" pitchFamily="34" charset="0"/>
            </a:endParaRPr>
          </a:p>
          <a:p>
            <a:r>
              <a:rPr lang="en-US" sz="1600" dirty="0">
                <a:solidFill>
                  <a:srgbClr val="006990"/>
                </a:solidFill>
                <a:latin typeface="Arial" panose="020B0604020202020204" pitchFamily="34" charset="0"/>
                <a:cs typeface="Arial" panose="020B0604020202020204" pitchFamily="34" charset="0"/>
              </a:rPr>
              <a:t>*Bankrate survey, December 2023</a:t>
            </a:r>
          </a:p>
        </p:txBody>
      </p:sp>
      <p:sp>
        <p:nvSpPr>
          <p:cNvPr id="4" name="TextBox 3">
            <a:extLst>
              <a:ext uri="{FF2B5EF4-FFF2-40B4-BE49-F238E27FC236}">
                <a16:creationId xmlns:a16="http://schemas.microsoft.com/office/drawing/2014/main" id="{385F7807-CEAC-1ABB-995A-63E2E4810F0B}"/>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715990622"/>
      </p:ext>
    </p:extLst>
  </p:cSld>
  <p:clrMapOvr>
    <a:masterClrMapping/>
  </p:clrMapOvr>
</p:sld>
</file>

<file path=ppt/theme/theme1.xml><?xml version="1.0" encoding="utf-8"?>
<a:theme xmlns:a="http://schemas.openxmlformats.org/drawingml/2006/main" name="Office Theme">
  <a:themeElements>
    <a:clrScheme name="Modern Woodmen">
      <a:dk1>
        <a:sysClr val="windowText" lastClr="000000"/>
      </a:dk1>
      <a:lt1>
        <a:sysClr val="window" lastClr="FFFFFF"/>
      </a:lt1>
      <a:dk2>
        <a:srgbClr val="00405C"/>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D80ECF6FB07345BF479974C0E3E535" ma:contentTypeVersion="2" ma:contentTypeDescription="Create a new document." ma:contentTypeScope="" ma:versionID="b04b3e4d6311df6822f3f59d9156bf58">
  <xsd:schema xmlns:xsd="http://www.w3.org/2001/XMLSchema" xmlns:xs="http://www.w3.org/2001/XMLSchema" xmlns:p="http://schemas.microsoft.com/office/2006/metadata/properties" xmlns:ns1="http://schemas.microsoft.com/sharepoint/v3" xmlns:ns2="cb9a9cbb-03c6-4940-a047-66a64be8a43e" targetNamespace="http://schemas.microsoft.com/office/2006/metadata/properties" ma:root="true" ma:fieldsID="7e413ee8149ada4f0c8d21e3da1a9d77" ns1:_="" ns2:_="">
    <xsd:import namespace="http://schemas.microsoft.com/sharepoint/v3"/>
    <xsd:import namespace="cb9a9cbb-03c6-4940-a047-66a64be8a43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9a9cbb-03c6-4940-a047-66a64be8a43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FDCF9D-9C65-446E-886E-A63C5026075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D382F8A0-D95A-4BDC-87C6-A55D18FC8BCD}">
  <ds:schemaRefs>
    <ds:schemaRef ds:uri="http://schemas.microsoft.com/sharepoint/v3/contenttype/forms"/>
  </ds:schemaRefs>
</ds:datastoreItem>
</file>

<file path=customXml/itemProps3.xml><?xml version="1.0" encoding="utf-8"?>
<ds:datastoreItem xmlns:ds="http://schemas.openxmlformats.org/officeDocument/2006/customXml" ds:itemID="{1044A200-10D5-471D-ACE2-3FDB39B2D69B}"/>
</file>

<file path=docProps/app.xml><?xml version="1.0" encoding="utf-8"?>
<Properties xmlns="http://schemas.openxmlformats.org/officeDocument/2006/extended-properties" xmlns:vt="http://schemas.openxmlformats.org/officeDocument/2006/docPropsVTypes">
  <Template/>
  <TotalTime>2049</TotalTime>
  <Words>2670</Words>
  <Application>Microsoft Office PowerPoint</Application>
  <PresentationFormat>On-screen Show (16:9)</PresentationFormat>
  <Paragraphs>238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Myriad Pro Light</vt:lpstr>
      <vt:lpstr>Symbol</vt:lpstr>
      <vt:lpstr>Aptos</vt:lpstr>
      <vt:lpstr>Arial</vt:lpstr>
      <vt:lpstr>Calibri</vt:lpstr>
      <vt:lpstr>Myriad Pro Cond</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MindFire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Howar</dc:creator>
  <cp:lastModifiedBy>Berntgen, Abigail</cp:lastModifiedBy>
  <cp:revision>151</cp:revision>
  <dcterms:created xsi:type="dcterms:W3CDTF">2013-03-05T19:27:32Z</dcterms:created>
  <dcterms:modified xsi:type="dcterms:W3CDTF">2025-06-05T15:20:42Z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0x01010079D80ECF6FB07345BF479974C0E3E535</vt:lpwstr>
  </property>
</Properties>
</file>